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9" r:id="rId1"/>
  </p:sldMasterIdLst>
  <p:sldIdLst>
    <p:sldId id="256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57" r:id="rId13"/>
    <p:sldId id="258" r:id="rId14"/>
    <p:sldId id="259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843"/>
    <p:restoredTop sz="94694"/>
  </p:normalViewPr>
  <p:slideViewPr>
    <p:cSldViewPr snapToGrid="0" snapToObjects="1">
      <p:cViewPr varScale="1">
        <p:scale>
          <a:sx n="93" d="100"/>
          <a:sy n="93" d="100"/>
        </p:scale>
        <p:origin x="216" y="9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7/21/20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631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7/21/20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416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7/21/20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03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7/21/20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762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7/21/20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317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7/21/20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476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7/21/20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629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7/21/20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481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7/21/20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161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7/21/20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918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7/21/20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459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7/21/20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241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88" r:id="rId4"/>
    <p:sldLayoutId id="2147483689" r:id="rId5"/>
    <p:sldLayoutId id="2147483695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2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pple.com/ios/app-store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4AA154-C9B1-4C99-88BD-436226171B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147" b="26603"/>
          <a:stretch/>
        </p:blipFill>
        <p:spPr>
          <a:xfrm>
            <a:off x="20" y="-839"/>
            <a:ext cx="12191980" cy="685800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F9FFE17-DE95-4821-ACC1-B90C954492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3CF76AF-FF72-4430-A772-058403290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4ED5FA-48A8-2141-8F47-14AF26FE2B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1968" y="1760749"/>
            <a:ext cx="8649738" cy="2590800"/>
          </a:xfrm>
        </p:spPr>
        <p:txBody>
          <a:bodyPr>
            <a:normAutofit/>
          </a:bodyPr>
          <a:lstStyle/>
          <a:p>
            <a:r>
              <a:rPr lang="en-US" dirty="0"/>
              <a:t>EDUCATIONAL GAMES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EFEBA5-DAB9-BE4D-BFA8-9A78C7445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5620" y="3934691"/>
            <a:ext cx="8976119" cy="2493818"/>
          </a:xfrm>
        </p:spPr>
        <p:txBody>
          <a:bodyPr>
            <a:normAutofit/>
          </a:bodyPr>
          <a:lstStyle/>
          <a:p>
            <a:r>
              <a:rPr lang="en-US" sz="2400" dirty="0"/>
              <a:t>PARLOR, ROLE-PLAYING, AND MIND GAMES IN MATH</a:t>
            </a:r>
          </a:p>
          <a:p>
            <a:endParaRPr lang="en-US" dirty="0"/>
          </a:p>
          <a:p>
            <a:r>
              <a:rPr lang="en-US" dirty="0"/>
              <a:t>Maureen McHugh – EDIT 704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B1C8180-2FDD-4202-8C45-4057CB1AB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6E86CC6-13EA-4A88-86AD-CF27BF52C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F80B441-4F7D-4B40-8A13-FED03A1F3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0C7FD1A-44B1-4E4C-B0C9-A8103DCCDC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913025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0179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B949D8D-8E17-4DBF-BEA8-13C57BF638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BC6FC45-D4D9-4025-91DA-272D318D3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4393" y="237744"/>
            <a:ext cx="7652977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A284212-C175-4C82-B112-A5208F70C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3809" y="393365"/>
            <a:ext cx="7328969" cy="6059273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339DAC-D227-ED4B-A909-747A4C6E5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455" y="684633"/>
            <a:ext cx="7210323" cy="1744183"/>
          </a:xfrm>
        </p:spPr>
        <p:txBody>
          <a:bodyPr>
            <a:noAutofit/>
          </a:bodyPr>
          <a:lstStyle/>
          <a:p>
            <a:r>
              <a:rPr lang="en-US" sz="4400" b="1" dirty="0"/>
              <a:t>Educational Parlor Games: </a:t>
            </a:r>
            <a:br>
              <a:rPr lang="en-US" sz="4400" b="1" dirty="0"/>
            </a:br>
            <a:r>
              <a:rPr lang="en-US" sz="4400" b="1" dirty="0"/>
              <a:t>Five-O Classic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361EAA-0BF6-CE47-828E-073749EB3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680" y="2806993"/>
            <a:ext cx="6281928" cy="2689913"/>
          </a:xfrm>
        </p:spPr>
        <p:txBody>
          <a:bodyPr>
            <a:normAutofit/>
          </a:bodyPr>
          <a:lstStyle/>
          <a:p>
            <a:r>
              <a:rPr lang="en-US" sz="2000" dirty="0"/>
              <a:t>Single player or play with friends</a:t>
            </a:r>
          </a:p>
          <a:p>
            <a:r>
              <a:rPr lang="en-US" sz="2000" dirty="0"/>
              <a:t>Each sequence of tiles must add to a multiple of 5</a:t>
            </a:r>
          </a:p>
          <a:p>
            <a:r>
              <a:rPr lang="en-US" sz="2000" dirty="0"/>
              <a:t>Students could play against classmates</a:t>
            </a:r>
          </a:p>
          <a:p>
            <a:r>
              <a:rPr lang="en-US" sz="2000" dirty="0"/>
              <a:t>Valuable in classroom for maintaining number fluency and logical thinking skills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3C526B-E15F-544F-9060-6D999DC2CC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2" b="5214"/>
          <a:stretch/>
        </p:blipFill>
        <p:spPr>
          <a:xfrm>
            <a:off x="8108555" y="460835"/>
            <a:ext cx="3750145" cy="580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391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8">
            <a:extLst>
              <a:ext uri="{FF2B5EF4-FFF2-40B4-BE49-F238E27FC236}">
                <a16:creationId xmlns:a16="http://schemas.microsoft.com/office/drawing/2014/main" id="{EB949D8D-8E17-4DBF-BEA8-13C57BF638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A26D53-1628-5B4C-95CD-15AB50B26C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3336"/>
          <a:stretch/>
        </p:blipFill>
        <p:spPr>
          <a:xfrm>
            <a:off x="270560" y="767255"/>
            <a:ext cx="3779375" cy="5441164"/>
          </a:xfrm>
          <a:prstGeom prst="rect">
            <a:avLst/>
          </a:prstGeom>
        </p:spPr>
      </p:pic>
      <p:sp>
        <p:nvSpPr>
          <p:cNvPr id="36" name="Rectangle 30">
            <a:extLst>
              <a:ext uri="{FF2B5EF4-FFF2-40B4-BE49-F238E27FC236}">
                <a16:creationId xmlns:a16="http://schemas.microsoft.com/office/drawing/2014/main" id="{4BC6FC45-D4D9-4025-91DA-272D318D3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54630" y="237744"/>
            <a:ext cx="7652977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7" name="Rectangle 32">
            <a:extLst>
              <a:ext uri="{FF2B5EF4-FFF2-40B4-BE49-F238E27FC236}">
                <a16:creationId xmlns:a16="http://schemas.microsoft.com/office/drawing/2014/main" id="{EA284212-C175-4C82-B112-A5208F70C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19222" y="393365"/>
            <a:ext cx="7328969" cy="6059273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339DAC-D227-ED4B-A909-747A4C6E5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5571" y="705653"/>
            <a:ext cx="7147035" cy="1744183"/>
          </a:xfrm>
        </p:spPr>
        <p:txBody>
          <a:bodyPr>
            <a:normAutofit/>
          </a:bodyPr>
          <a:lstStyle/>
          <a:p>
            <a:r>
              <a:rPr lang="en-US" sz="4400" b="1" dirty="0"/>
              <a:t>Educational Parlor Games: Zero21 Solitaire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361EAA-0BF6-CE47-828E-073749EB3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1392" y="2334031"/>
            <a:ext cx="6281928" cy="364845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Single player </a:t>
            </a:r>
          </a:p>
          <a:p>
            <a:r>
              <a:rPr lang="en-US" sz="2000" dirty="0"/>
              <a:t>Must keep sum of cards between 0 and 21</a:t>
            </a:r>
          </a:p>
          <a:p>
            <a:r>
              <a:rPr lang="en-US" sz="2000" dirty="0"/>
              <a:t>Would be  a good game for students when first learning about integers (positive and negative numbers) as practice to increase fluency with adding integers.</a:t>
            </a:r>
          </a:p>
        </p:txBody>
      </p:sp>
    </p:spTree>
    <p:extLst>
      <p:ext uri="{BB962C8B-B14F-4D97-AF65-F5344CB8AC3E}">
        <p14:creationId xmlns:p14="http://schemas.microsoft.com/office/powerpoint/2010/main" val="1600720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B949D8D-8E17-4DBF-BEA8-13C57BF638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BC6FC45-D4D9-4025-91DA-272D318D3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4393" y="237744"/>
            <a:ext cx="7652977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A284212-C175-4C82-B112-A5208F70C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3809" y="393365"/>
            <a:ext cx="7328969" cy="6059273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339DAC-D227-ED4B-A909-747A4C6E5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965" y="737185"/>
            <a:ext cx="7104993" cy="1744183"/>
          </a:xfrm>
        </p:spPr>
        <p:txBody>
          <a:bodyPr>
            <a:normAutofit/>
          </a:bodyPr>
          <a:lstStyle/>
          <a:p>
            <a:r>
              <a:rPr lang="en-US" sz="4400" b="1" dirty="0"/>
              <a:t>Educational Parlor Games: Word Spark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361EAA-0BF6-CE47-828E-073749EB3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680" y="2701893"/>
            <a:ext cx="6281928" cy="3648456"/>
          </a:xfrm>
        </p:spPr>
        <p:txBody>
          <a:bodyPr>
            <a:normAutofit/>
          </a:bodyPr>
          <a:lstStyle/>
          <a:p>
            <a:r>
              <a:rPr lang="en-US" sz="2000" dirty="0"/>
              <a:t>Single player but can connect rankings on social media</a:t>
            </a:r>
          </a:p>
          <a:p>
            <a:r>
              <a:rPr lang="en-US" sz="2000" dirty="0"/>
              <a:t>Must find all words in puzzle</a:t>
            </a:r>
          </a:p>
          <a:p>
            <a:r>
              <a:rPr lang="en-US" sz="2000" dirty="0"/>
              <a:t>In a classroom setting, students can create their own puzzle and share with classmates to see who can solve it.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88D6CD-D244-1C47-9920-4F524AB575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376"/>
          <a:stretch/>
        </p:blipFill>
        <p:spPr>
          <a:xfrm>
            <a:off x="8172765" y="576426"/>
            <a:ext cx="3675426" cy="568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294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B949D8D-8E17-4DBF-BEA8-13C57BF638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C6FC45-D4D9-4025-91DA-272D318D3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4393" y="237744"/>
            <a:ext cx="7652977" cy="638251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A284212-C175-4C82-B112-A5208F70C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3809" y="393365"/>
            <a:ext cx="7328969" cy="6059273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339DAC-D227-ED4B-A909-747A4C6E5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986" y="642593"/>
            <a:ext cx="6453352" cy="1744183"/>
          </a:xfrm>
        </p:spPr>
        <p:txBody>
          <a:bodyPr>
            <a:normAutofit fontScale="90000"/>
          </a:bodyPr>
          <a:lstStyle/>
          <a:p>
            <a:r>
              <a:rPr lang="en-US" sz="4400" b="1" dirty="0"/>
              <a:t>Educational Role Playing Games:</a:t>
            </a:r>
            <a:br>
              <a:rPr lang="en-US" sz="4400" b="1" dirty="0"/>
            </a:br>
            <a:r>
              <a:rPr lang="en-US" sz="4400" b="1" dirty="0"/>
              <a:t>Prodigy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361EAA-0BF6-CE47-828E-073749EB3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680" y="2638829"/>
            <a:ext cx="6281928" cy="3648456"/>
          </a:xfrm>
        </p:spPr>
        <p:txBody>
          <a:bodyPr>
            <a:normAutofit/>
          </a:bodyPr>
          <a:lstStyle/>
          <a:p>
            <a:r>
              <a:rPr lang="en-US" sz="2000" dirty="0"/>
              <a:t>Single player and play with friends </a:t>
            </a:r>
          </a:p>
          <a:p>
            <a:r>
              <a:rPr lang="en-US" sz="2000" dirty="0"/>
              <a:t>Create character and go on quests, battle, and rescue simulations </a:t>
            </a:r>
          </a:p>
          <a:p>
            <a:r>
              <a:rPr lang="en-US" sz="2000" dirty="0"/>
              <a:t>Grades 1 – 8 Common Core aligned math skills</a:t>
            </a:r>
          </a:p>
          <a:p>
            <a:r>
              <a:rPr lang="en-US" sz="2000" dirty="0"/>
              <a:t>Valuable in the classroom as it adapts to specific student performance, so groups could be differentiated and be used to practice and go on different quests together.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9EC706-8928-4DFD-8084-35D599EB4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7370" y="0"/>
            <a:ext cx="435463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E61C02-9809-634F-98CC-6FE43EEB0E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2241" y="381762"/>
            <a:ext cx="3335773" cy="6010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0366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B949D8D-8E17-4DBF-BEA8-13C57BF638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362D58-94B7-D446-A821-87BE197968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090" y="395590"/>
            <a:ext cx="3230669" cy="606698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BC6FC45-D4D9-4025-91DA-272D318D3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54630" y="237744"/>
            <a:ext cx="7652977" cy="638251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A284212-C175-4C82-B112-A5208F70C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19222" y="393365"/>
            <a:ext cx="7328969" cy="6059273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339DAC-D227-ED4B-A909-747A4C6E5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614" y="642593"/>
            <a:ext cx="6635706" cy="1744183"/>
          </a:xfrm>
        </p:spPr>
        <p:txBody>
          <a:bodyPr>
            <a:noAutofit/>
          </a:bodyPr>
          <a:lstStyle/>
          <a:p>
            <a:r>
              <a:rPr lang="en-US" sz="4400" b="1" dirty="0"/>
              <a:t>Educational Role Playing Games: </a:t>
            </a:r>
            <a:br>
              <a:rPr lang="en-US" sz="4400" b="1" dirty="0"/>
            </a:br>
            <a:r>
              <a:rPr lang="en-US" sz="4400" b="1" dirty="0"/>
              <a:t>Math and Sorcery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361EAA-0BF6-CE47-828E-073749EB3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1392" y="2670359"/>
            <a:ext cx="6281928" cy="3648456"/>
          </a:xfrm>
        </p:spPr>
        <p:txBody>
          <a:bodyPr>
            <a:normAutofit/>
          </a:bodyPr>
          <a:lstStyle/>
          <a:p>
            <a:r>
              <a:rPr lang="en-US" sz="2000" dirty="0"/>
              <a:t>Single player </a:t>
            </a:r>
          </a:p>
          <a:p>
            <a:r>
              <a:rPr lang="en-US" sz="2000" dirty="0"/>
              <a:t>Battle enemies with math, unlocking achievements and companions along the way</a:t>
            </a:r>
          </a:p>
          <a:p>
            <a:r>
              <a:rPr lang="en-US" sz="2000" dirty="0"/>
              <a:t>Valuable in the classroom as it builds fluency with basic operations (addition, subtraction, multiplication, and divisions).</a:t>
            </a:r>
          </a:p>
          <a:p>
            <a:r>
              <a:rPr lang="en-US" sz="2000" dirty="0"/>
              <a:t>Could compare stats and progress among the class.</a:t>
            </a:r>
          </a:p>
        </p:txBody>
      </p:sp>
    </p:spTree>
    <p:extLst>
      <p:ext uri="{BB962C8B-B14F-4D97-AF65-F5344CB8AC3E}">
        <p14:creationId xmlns:p14="http://schemas.microsoft.com/office/powerpoint/2010/main" val="29275148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B949D8D-8E17-4DBF-BEA8-13C57BF638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C6FC45-D4D9-4025-91DA-272D318D3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4393" y="237744"/>
            <a:ext cx="7652977" cy="638251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A284212-C175-4C82-B112-A5208F70C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3809" y="393365"/>
            <a:ext cx="7328969" cy="6059273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339DAC-D227-ED4B-A909-747A4C6E5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965" y="957900"/>
            <a:ext cx="7041931" cy="1744183"/>
          </a:xfrm>
        </p:spPr>
        <p:txBody>
          <a:bodyPr>
            <a:noAutofit/>
          </a:bodyPr>
          <a:lstStyle/>
          <a:p>
            <a:r>
              <a:rPr lang="en-US" sz="4400" b="1" dirty="0"/>
              <a:t>Educational Role Playing Games:</a:t>
            </a:r>
            <a:br>
              <a:rPr lang="en-US" sz="4400" b="1" dirty="0"/>
            </a:br>
            <a:r>
              <a:rPr lang="en-US" sz="4400" b="1" dirty="0"/>
              <a:t>Supermarket Cashier Simulator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361EAA-0BF6-CE47-828E-073749EB3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9918" y="3265348"/>
            <a:ext cx="6281928" cy="2721444"/>
          </a:xfrm>
        </p:spPr>
        <p:txBody>
          <a:bodyPr>
            <a:noAutofit/>
          </a:bodyPr>
          <a:lstStyle/>
          <a:p>
            <a:r>
              <a:rPr lang="en-US" sz="2000" dirty="0"/>
              <a:t>Single player </a:t>
            </a:r>
          </a:p>
          <a:p>
            <a:r>
              <a:rPr lang="en-US" sz="2000" dirty="0"/>
              <a:t>Be quick with calculation and money handling skills, count and scan items, and manage time</a:t>
            </a:r>
          </a:p>
          <a:p>
            <a:r>
              <a:rPr lang="en-US" sz="2000" dirty="0"/>
              <a:t>Offers timed and untimed modes for practice</a:t>
            </a:r>
          </a:p>
          <a:p>
            <a:r>
              <a:rPr lang="en-US" sz="2000" dirty="0"/>
              <a:t>Valuable in the classroom as it builds fluency with money handling skills (like making change) and also job skills (managing customers).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9EC706-8928-4DFD-8084-35D599EB4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7370" y="0"/>
            <a:ext cx="435463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93EF11-5540-DB44-8394-220FD10703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3479" y="393365"/>
            <a:ext cx="3230614" cy="6066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1761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11657BF2-BFFB-4FF0-9FE2-4D7F7A7C9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25397171-E233-4F26-9A8C-29C436537D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4393" y="237744"/>
            <a:ext cx="7652977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id="{EA830B9C-C9EB-4D80-9552-AE9DE3075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553" y="374904"/>
            <a:ext cx="734015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339DAC-D227-ED4B-A909-747A4C6E5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047" y="747696"/>
            <a:ext cx="6863255" cy="1744183"/>
          </a:xfrm>
        </p:spPr>
        <p:txBody>
          <a:bodyPr>
            <a:normAutofit/>
          </a:bodyPr>
          <a:lstStyle/>
          <a:p>
            <a:r>
              <a:rPr lang="en-US" sz="4400" b="1" dirty="0"/>
              <a:t>Educational Mind Games: 2048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361EAA-0BF6-CE47-828E-073749EB3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680" y="2680872"/>
            <a:ext cx="6281928" cy="3648456"/>
          </a:xfrm>
        </p:spPr>
        <p:txBody>
          <a:bodyPr>
            <a:normAutofit/>
          </a:bodyPr>
          <a:lstStyle/>
          <a:p>
            <a:r>
              <a:rPr lang="en-US" sz="2000" dirty="0"/>
              <a:t>Single player </a:t>
            </a:r>
          </a:p>
          <a:p>
            <a:r>
              <a:rPr lang="en-US" sz="2000" dirty="0"/>
              <a:t>Swipe to move tiles, when two of the same tiles touch they merge into one product; attempt to reach the 2048 tile</a:t>
            </a:r>
          </a:p>
          <a:p>
            <a:r>
              <a:rPr lang="en-US" sz="2000" dirty="0"/>
              <a:t>Could be used in classrooms as a whole class challenge to see who can achieve the goal fastest or reach the highest tile value.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9931D8-A52B-6E4E-B686-D18605A565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3" r="2" b="13139"/>
          <a:stretch/>
        </p:blipFill>
        <p:spPr>
          <a:xfrm>
            <a:off x="8088430" y="504496"/>
            <a:ext cx="3764040" cy="5824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986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B949D8D-8E17-4DBF-BEA8-13C57BF638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8AA731-A6FA-F04F-A50B-A99ACB8212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84" r="-1" b="9671"/>
          <a:stretch/>
        </p:blipFill>
        <p:spPr>
          <a:xfrm>
            <a:off x="313657" y="393365"/>
            <a:ext cx="3708723" cy="5923351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BC6FC45-D4D9-4025-91DA-272D318D3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54630" y="237744"/>
            <a:ext cx="7652977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A284212-C175-4C82-B112-A5208F70C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19222" y="393365"/>
            <a:ext cx="7328969" cy="6059273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339DAC-D227-ED4B-A909-747A4C6E5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4553" y="642593"/>
            <a:ext cx="6966215" cy="1744183"/>
          </a:xfrm>
        </p:spPr>
        <p:txBody>
          <a:bodyPr>
            <a:noAutofit/>
          </a:bodyPr>
          <a:lstStyle/>
          <a:p>
            <a:r>
              <a:rPr lang="en-US" sz="4400" b="1" dirty="0"/>
              <a:t>Educational Mind Games: Binary Dots-Logic Puzzles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361EAA-0BF6-CE47-828E-073749EB3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1392" y="2586279"/>
            <a:ext cx="6281928" cy="3648456"/>
          </a:xfrm>
        </p:spPr>
        <p:txBody>
          <a:bodyPr>
            <a:normAutofit/>
          </a:bodyPr>
          <a:lstStyle/>
          <a:p>
            <a:r>
              <a:rPr lang="en-US" sz="2000" dirty="0"/>
              <a:t>Single player </a:t>
            </a:r>
          </a:p>
          <a:p>
            <a:r>
              <a:rPr lang="en-US" sz="2000" dirty="0"/>
              <a:t>Each row and column must contain an equal number of black and white dots and be a unique order. No more than 2 dots of same color can be adjacent.</a:t>
            </a:r>
          </a:p>
          <a:p>
            <a:r>
              <a:rPr lang="en-US" sz="2000" dirty="0"/>
              <a:t>Can be used in the classroom as a seemingly simple way to help build logical thinking skills.</a:t>
            </a:r>
          </a:p>
        </p:txBody>
      </p:sp>
    </p:spTree>
    <p:extLst>
      <p:ext uri="{BB962C8B-B14F-4D97-AF65-F5344CB8AC3E}">
        <p14:creationId xmlns:p14="http://schemas.microsoft.com/office/powerpoint/2010/main" val="2292363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1657BF2-BFFB-4FF0-9FE2-4D7F7A7C9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397171-E233-4F26-9A8C-29C436537D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4393" y="237744"/>
            <a:ext cx="7652977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A830B9C-C9EB-4D80-9552-AE9DE3075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553" y="374904"/>
            <a:ext cx="734015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339DAC-D227-ED4B-A909-747A4C6E5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559" y="642593"/>
            <a:ext cx="6894786" cy="1744183"/>
          </a:xfrm>
        </p:spPr>
        <p:txBody>
          <a:bodyPr>
            <a:noAutofit/>
          </a:bodyPr>
          <a:lstStyle/>
          <a:p>
            <a:r>
              <a:rPr lang="en-US" sz="4400" b="1" dirty="0"/>
              <a:t>Educational Mind Games:</a:t>
            </a:r>
            <a:br>
              <a:rPr lang="en-US" sz="4400" b="1" dirty="0"/>
            </a:br>
            <a:r>
              <a:rPr lang="en-US" sz="4400" b="1" dirty="0"/>
              <a:t>Block! </a:t>
            </a:r>
            <a:r>
              <a:rPr lang="en-US" sz="4400" b="1" dirty="0" err="1"/>
              <a:t>Hexa</a:t>
            </a:r>
            <a:r>
              <a:rPr lang="en-US" sz="4400" b="1" dirty="0"/>
              <a:t> Puzzle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361EAA-0BF6-CE47-828E-073749EB3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680" y="2523216"/>
            <a:ext cx="6281928" cy="3648456"/>
          </a:xfrm>
        </p:spPr>
        <p:txBody>
          <a:bodyPr>
            <a:normAutofit/>
          </a:bodyPr>
          <a:lstStyle/>
          <a:p>
            <a:r>
              <a:rPr lang="en-US" sz="2000"/>
              <a:t>Single player </a:t>
            </a:r>
          </a:p>
          <a:p>
            <a:r>
              <a:rPr lang="en-US" sz="2000"/>
              <a:t>Drag blocks until all fit in the frame (no rotating)</a:t>
            </a:r>
          </a:p>
          <a:p>
            <a:r>
              <a:rPr lang="en-US" sz="2000"/>
              <a:t>Valuable in the classroom to help build spatial reasoning skills.  Untimed, so could make a timed classroom game as an activity.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CE9125-1BF1-7F44-B54E-3316DAD9DC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756"/>
          <a:stretch/>
        </p:blipFill>
        <p:spPr>
          <a:xfrm>
            <a:off x="8060687" y="448475"/>
            <a:ext cx="3812466" cy="5899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447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1E8D93C5-28EB-42D0-86CE-D804955653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B1B1E7D-F76D-4744-AF85-239E6998A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BB65211-00DB-45B6-A223-033B2D19C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4DF524F-3FEF-4236-90C6-820E876A94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2400A003-1BE9-49C2-8E57-DCD9B870F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3BF0991-F9A1-4282-99DB-92D70239F6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Rectangle 51">
            <a:extLst>
              <a:ext uri="{FF2B5EF4-FFF2-40B4-BE49-F238E27FC236}">
                <a16:creationId xmlns:a16="http://schemas.microsoft.com/office/drawing/2014/main" id="{C8AC92D2-D6DE-4772-A874-5D65F883F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190" y="457200"/>
            <a:ext cx="11281609" cy="5943603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0F2E3678-25D0-49F9-9BD6-8D4D60565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738" y="621793"/>
            <a:ext cx="10954512" cy="5614416"/>
          </a:xfrm>
          <a:prstGeom prst="rect">
            <a:avLst/>
          </a:prstGeom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94CFD5-7A7D-FB41-AACD-94AAECD96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849" y="1779765"/>
            <a:ext cx="5716338" cy="304270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>
              <a:lnSpc>
                <a:spcPct val="83000"/>
              </a:lnSpc>
            </a:pPr>
            <a:r>
              <a:rPr lang="en-US" sz="4700" cap="all" spc="-100" dirty="0"/>
              <a:t>Educational Games for the High School Mathematics Classroom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3A45CD5-61B0-48E1-8090-7584418C27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4898" y="446824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C6D4C1FD-C274-4FA8-939A-09E6498EFC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49198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C13D4426-8AD5-43D7-8033-05DBB3BFE6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40838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1EC8029B-C6E2-4459-859A-7539865E00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49198" y="1092118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Graphic 35" descr="Books">
            <a:extLst>
              <a:ext uri="{FF2B5EF4-FFF2-40B4-BE49-F238E27FC236}">
                <a16:creationId xmlns:a16="http://schemas.microsoft.com/office/drawing/2014/main" id="{B46D4209-C005-4DBF-8151-445B68A7A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66549" y="1681469"/>
            <a:ext cx="3513108" cy="3513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202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B949D8D-8E17-4DBF-BEA8-13C57BF638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BC6FC45-D4D9-4025-91DA-272D318D3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4393" y="237744"/>
            <a:ext cx="7652977" cy="638251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A284212-C175-4C82-B112-A5208F70C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3809" y="393365"/>
            <a:ext cx="7328969" cy="6059273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947D2E-4AEB-524E-A718-C3E6D9A5C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337794"/>
            <a:ext cx="6281928" cy="1744183"/>
          </a:xfrm>
        </p:spPr>
        <p:txBody>
          <a:bodyPr>
            <a:normAutofit/>
          </a:bodyPr>
          <a:lstStyle/>
          <a:p>
            <a:pPr algn="ctr"/>
            <a:r>
              <a:rPr lang="en-US" sz="4800" b="1"/>
              <a:t>Algebra Maze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74043-5C1F-A14F-89EA-A091AB1220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680" y="1997703"/>
            <a:ext cx="6281928" cy="3648456"/>
          </a:xfrm>
        </p:spPr>
        <p:txBody>
          <a:bodyPr>
            <a:normAutofit/>
          </a:bodyPr>
          <a:lstStyle/>
          <a:p>
            <a:r>
              <a:rPr lang="en-US" sz="2000"/>
              <a:t>This app solves an equation by moving in certain directions to solve an algebraic equation (up and down subtract x, while right and left subtract constants).</a:t>
            </a:r>
          </a:p>
          <a:p>
            <a:r>
              <a:rPr lang="en-US" sz="2000"/>
              <a:t>In a classroom setting, I would use this app as a supplemental review when going over solving basic equations.  It offers more “fun” than a traditional worksheet.  However, it is still limited in the types of equations it offers.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19EC706-8928-4DFD-8084-35D599EB4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7370" y="0"/>
            <a:ext cx="435463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DF3BF6-2E5C-2B4F-8A41-F159E0BAF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7649" y="509190"/>
            <a:ext cx="3531896" cy="588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8265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B949D8D-8E17-4DBF-BEA8-13C57BF638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4DB3B6-7447-2643-B318-EC26FF3DC0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007" y="370095"/>
            <a:ext cx="3314752" cy="611014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BC6FC45-D4D9-4025-91DA-272D318D3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54630" y="237744"/>
            <a:ext cx="7652977" cy="638251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A284212-C175-4C82-B112-A5208F70C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19222" y="393365"/>
            <a:ext cx="7328969" cy="6059273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947D2E-4AEB-524E-A718-C3E6D9A5C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1392" y="285244"/>
            <a:ext cx="6281928" cy="1744183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Factor Find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74043-5C1F-A14F-89EA-A091AB1220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1392" y="1850561"/>
            <a:ext cx="6281928" cy="3648456"/>
          </a:xfrm>
        </p:spPr>
        <p:txBody>
          <a:bodyPr>
            <a:noAutofit/>
          </a:bodyPr>
          <a:lstStyle/>
          <a:p>
            <a:r>
              <a:rPr lang="en-US" sz="2000" dirty="0"/>
              <a:t>This app is a puzzle that is solved by using numbers on the board as factors to create a target number (product).  Must match all the target numbers to win a level.</a:t>
            </a:r>
          </a:p>
          <a:p>
            <a:r>
              <a:rPr lang="en-US" sz="2000" dirty="0"/>
              <a:t>I would definitely use this in a classroom, particularly in Algebra 1 or Algebra 2 when teaching factoring.  Many students struggle with algebraic factoring due to poor factoring skills with numbers.  This app can be incorporated for daily practice to improve the students’ factoring skills.</a:t>
            </a:r>
          </a:p>
        </p:txBody>
      </p:sp>
    </p:spTree>
    <p:extLst>
      <p:ext uri="{BB962C8B-B14F-4D97-AF65-F5344CB8AC3E}">
        <p14:creationId xmlns:p14="http://schemas.microsoft.com/office/powerpoint/2010/main" val="34433920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B949D8D-8E17-4DBF-BEA8-13C57BF638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BC6FC45-D4D9-4025-91DA-272D318D3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4393" y="237744"/>
            <a:ext cx="7652977" cy="638251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A284212-C175-4C82-B112-A5208F70C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3809" y="393365"/>
            <a:ext cx="7328969" cy="6059273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947D2E-4AEB-524E-A718-C3E6D9A5C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642593"/>
            <a:ext cx="6281928" cy="1326393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/>
              <a:t>Algebra Tycoon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74043-5C1F-A14F-89EA-A091AB1220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680" y="2092297"/>
            <a:ext cx="6281928" cy="3648456"/>
          </a:xfrm>
        </p:spPr>
        <p:txBody>
          <a:bodyPr>
            <a:noAutofit/>
          </a:bodyPr>
          <a:lstStyle/>
          <a:p>
            <a:r>
              <a:rPr lang="en-US" sz="2000" dirty="0"/>
              <a:t>This app requires mastery of basic Algebra skills (39 Common Core Algebra 1 standards) to unlock codes allowing you to invest and build wealth.</a:t>
            </a:r>
          </a:p>
          <a:p>
            <a:r>
              <a:rPr lang="en-US" sz="2000" dirty="0"/>
              <a:t>This would be a supplemental app for my Algebra 1 classroom.  It is a good option for building mastery of some skills, so I would use more as a differentiated remediation.  I don’t think all students would be interested in the investment focus.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19EC706-8928-4DFD-8084-35D599EB4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7370" y="0"/>
            <a:ext cx="435463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92D73E-C4F8-C741-9984-5EDB59849F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0711" y="340947"/>
            <a:ext cx="3314752" cy="6166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016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E8D93C5-28EB-42D0-86CE-D804955653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B1B1E7D-F76D-4744-AF85-239E6998A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BB65211-00DB-45B6-A223-033B2D19C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4DF524F-3FEF-4236-90C6-820E876A94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400A003-1BE9-49C2-8E57-DCD9B870F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3BF0991-F9A1-4282-99DB-92D70239F6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C8AC92D2-D6DE-4772-A874-5D65F883F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190" y="457200"/>
            <a:ext cx="11281609" cy="5943603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0F2E3678-25D0-49F9-9BD6-8D4D60565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738" y="621793"/>
            <a:ext cx="10954512" cy="5614416"/>
          </a:xfrm>
          <a:prstGeom prst="rect">
            <a:avLst/>
          </a:prstGeom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02CBB5-7C80-034C-B097-4AE5E4BFE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6862" y="1348844"/>
            <a:ext cx="5716338" cy="98873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4800" b="1" cap="all" spc="-100" dirty="0"/>
              <a:t>Reflections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3A45CD5-61B0-48E1-8090-7584418C27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4898" y="446824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6D4C1FD-C274-4FA8-939A-09E6498EFC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49198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13D4426-8AD5-43D7-8033-05DBB3BFE6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40838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EC8029B-C6E2-4459-859A-7539865E00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49198" y="1092118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 descr="Blog">
            <a:extLst>
              <a:ext uri="{FF2B5EF4-FFF2-40B4-BE49-F238E27FC236}">
                <a16:creationId xmlns:a16="http://schemas.microsoft.com/office/drawing/2014/main" id="{0D1EFD49-7D4F-444E-B190-FBBBF97BBE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09494" y="1681469"/>
            <a:ext cx="3513108" cy="351310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985ED44-C5FB-8B4A-8EAD-00BF0D644ABA}"/>
              </a:ext>
            </a:extLst>
          </p:cNvPr>
          <p:cNvSpPr txBox="1"/>
          <p:nvPr/>
        </p:nvSpPr>
        <p:spPr>
          <a:xfrm>
            <a:off x="850668" y="2337578"/>
            <a:ext cx="725882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As a teacher, I have noticed in the past few years the explosion of not only more educational games, but also the gamification of existing educational platforms that now offer things like levels, power-ups, etc.  There also exists more gamification with assessment programs like Quizizz and Kahoot.  In general, I think games are a good resource, but for high school mathematics they generally focus on procedural skills.  So, while games have a place in instruction for reinforcing procedural skills, I believe they should be supplemental and used judiciously only when they work in support of the educational goals.  </a:t>
            </a:r>
          </a:p>
        </p:txBody>
      </p:sp>
    </p:spTree>
    <p:extLst>
      <p:ext uri="{BB962C8B-B14F-4D97-AF65-F5344CB8AC3E}">
        <p14:creationId xmlns:p14="http://schemas.microsoft.com/office/powerpoint/2010/main" val="14233717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AB349-7C46-7842-9823-1E046803F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46364"/>
            <a:ext cx="10058400" cy="639668"/>
          </a:xfrm>
        </p:spPr>
        <p:txBody>
          <a:bodyPr/>
          <a:lstStyle/>
          <a:p>
            <a:pPr algn="ctr"/>
            <a:r>
              <a:rPr lang="en-US" b="1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7F3C5-451C-E047-8430-59940743B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783" y="942111"/>
            <a:ext cx="11471562" cy="5694218"/>
          </a:xfrm>
        </p:spPr>
        <p:txBody>
          <a:bodyPr>
            <a:normAutofit fontScale="85000" lnSpcReduction="20000"/>
          </a:bodyPr>
          <a:lstStyle/>
          <a:p>
            <a:pPr fontAlgn="base"/>
            <a:r>
              <a:rPr lang="en-US" sz="1700" dirty="0" err="1"/>
              <a:t>AvivLearning</a:t>
            </a:r>
            <a:r>
              <a:rPr lang="en-US" sz="1700" dirty="0"/>
              <a:t>. (2020). Block! Algebra Tycoon  (1.9) [Mobile application software] Retrieved from </a:t>
            </a:r>
            <a:r>
              <a:rPr lang="en-US" sz="1700" dirty="0">
                <a:hlinkClick r:id="rId2"/>
              </a:rPr>
              <a:t>https://www.apple.com/ios/app-store/</a:t>
            </a:r>
            <a:endParaRPr lang="en-US" sz="1700" dirty="0"/>
          </a:p>
          <a:p>
            <a:pPr fontAlgn="base"/>
            <a:r>
              <a:rPr lang="en-US" sz="1700" dirty="0" err="1"/>
              <a:t>BitMango</a:t>
            </a:r>
            <a:r>
              <a:rPr lang="en-US" sz="1700" dirty="0"/>
              <a:t>. (2020). Block! </a:t>
            </a:r>
            <a:r>
              <a:rPr lang="en-US" sz="1700" dirty="0" err="1"/>
              <a:t>Hexa</a:t>
            </a:r>
            <a:r>
              <a:rPr lang="en-US" sz="1700" dirty="0"/>
              <a:t> Puzzle  (20.0716.09) [Mobile application software] Retrieved from </a:t>
            </a:r>
            <a:r>
              <a:rPr lang="en-US" sz="1700" dirty="0">
                <a:hlinkClick r:id="rId2"/>
              </a:rPr>
              <a:t>https://www.apple.com/ios/app-store/</a:t>
            </a:r>
            <a:endParaRPr lang="en-US" sz="1700" dirty="0"/>
          </a:p>
          <a:p>
            <a:pPr fontAlgn="base"/>
            <a:r>
              <a:rPr lang="en-US" sz="1700" dirty="0" err="1"/>
              <a:t>CrescentMoonGames</a:t>
            </a:r>
            <a:r>
              <a:rPr lang="en-US" sz="1700" dirty="0"/>
              <a:t>. (2020). Math and Sorcery (1.21) [Mobile application software] Retrieved from </a:t>
            </a:r>
            <a:r>
              <a:rPr lang="en-US" sz="1700" dirty="0">
                <a:hlinkClick r:id="rId2"/>
              </a:rPr>
              <a:t>https://www.apple.com/ios/app-store/</a:t>
            </a:r>
            <a:endParaRPr lang="en-US" sz="1700" dirty="0"/>
          </a:p>
          <a:p>
            <a:pPr fontAlgn="base"/>
            <a:r>
              <a:rPr lang="en-US" sz="1700" dirty="0" err="1"/>
              <a:t>Easybrain</a:t>
            </a:r>
            <a:r>
              <a:rPr lang="en-US" sz="1700" dirty="0"/>
              <a:t>. (2020). </a:t>
            </a:r>
            <a:r>
              <a:rPr lang="en-US" sz="1700" dirty="0" err="1"/>
              <a:t>Fbonary</a:t>
            </a:r>
            <a:r>
              <a:rPr lang="en-US" sz="1700" dirty="0"/>
              <a:t> Dots – Logic Puzzles (1.2.0) [Mobile application software] Retrieved from </a:t>
            </a:r>
            <a:r>
              <a:rPr lang="en-US" sz="1700" dirty="0">
                <a:hlinkClick r:id="rId2"/>
              </a:rPr>
              <a:t>https://www.apple.com/ios/app-store/</a:t>
            </a:r>
            <a:endParaRPr lang="en-US" sz="1700" dirty="0"/>
          </a:p>
          <a:p>
            <a:pPr fontAlgn="base"/>
            <a:r>
              <a:rPr lang="en-US" sz="1700" dirty="0" err="1"/>
              <a:t>Ketchapp</a:t>
            </a:r>
            <a:r>
              <a:rPr lang="en-US" sz="1700" dirty="0"/>
              <a:t>. (2020). 2048 (2.4.10) [Mobile application software] Retrieved from </a:t>
            </a:r>
            <a:r>
              <a:rPr lang="en-US" sz="1700" dirty="0">
                <a:hlinkClick r:id="rId2"/>
              </a:rPr>
              <a:t>https://www.apple.com/ios/app-store/</a:t>
            </a:r>
            <a:endParaRPr lang="en-US" sz="1700" dirty="0"/>
          </a:p>
          <a:p>
            <a:pPr fontAlgn="base"/>
            <a:r>
              <a:rPr lang="en-US" sz="1700" dirty="0"/>
              <a:t>Kim, Y. (2020). Supermarket Cashier Simulator  (1.6.2) [Mobile application software] Retrieved from </a:t>
            </a:r>
            <a:r>
              <a:rPr lang="en-US" sz="1700" dirty="0">
                <a:hlinkClick r:id="rId2"/>
              </a:rPr>
              <a:t>https://www.apple.com/ios/app-store/</a:t>
            </a:r>
            <a:endParaRPr lang="en-US" sz="1700" dirty="0"/>
          </a:p>
          <a:p>
            <a:pPr fontAlgn="base"/>
            <a:r>
              <a:rPr lang="en-US" sz="1700" dirty="0"/>
              <a:t>Lever-Duffy, J., &amp; McDonald, J. B. (2015). </a:t>
            </a:r>
            <a:r>
              <a:rPr lang="en-US" sz="1700" i="1" dirty="0"/>
              <a:t>Teaching and learning with technology</a:t>
            </a:r>
            <a:r>
              <a:rPr lang="en-US" sz="1700" dirty="0"/>
              <a:t>. Boston: Pearson.</a:t>
            </a:r>
          </a:p>
          <a:p>
            <a:pPr fontAlgn="base"/>
            <a:r>
              <a:rPr lang="en-US" sz="1700" dirty="0"/>
              <a:t>Limited, H. (2020). Word Spark – Smart Training Game (1.7.8) [Mobile application software] Retrieved from </a:t>
            </a:r>
            <a:r>
              <a:rPr lang="en-US" sz="1700" dirty="0">
                <a:hlinkClick r:id="rId2"/>
              </a:rPr>
              <a:t>https://www.apple.com/ios/app-store/</a:t>
            </a:r>
            <a:endParaRPr lang="en-US" sz="1700" dirty="0"/>
          </a:p>
          <a:p>
            <a:pPr fontAlgn="base"/>
            <a:r>
              <a:rPr lang="en-US" sz="1700" dirty="0"/>
              <a:t>Mell, K. (2020). Factor Find (2.1) [Mobile application software] Retrieved from </a:t>
            </a:r>
            <a:r>
              <a:rPr lang="en-US" sz="1700" dirty="0">
                <a:hlinkClick r:id="rId2"/>
              </a:rPr>
              <a:t>https://www.apple.com/ios/app-store/</a:t>
            </a:r>
            <a:endParaRPr lang="en-US" sz="1700" dirty="0"/>
          </a:p>
          <a:p>
            <a:pPr fontAlgn="base"/>
            <a:r>
              <a:rPr lang="en-US" sz="1700" dirty="0" err="1"/>
              <a:t>ProdigyGames</a:t>
            </a:r>
            <a:r>
              <a:rPr lang="en-US" sz="1700" dirty="0"/>
              <a:t>. (2020). Prodigy  (3.4.1) [Mobile application software] Retrieved from </a:t>
            </a:r>
            <a:r>
              <a:rPr lang="en-US" sz="1700" dirty="0">
                <a:hlinkClick r:id="rId2"/>
              </a:rPr>
              <a:t>https://www.apple.com/ios/app-store/</a:t>
            </a:r>
            <a:endParaRPr lang="en-US" sz="1700" dirty="0"/>
          </a:p>
          <a:p>
            <a:pPr fontAlgn="base"/>
            <a:r>
              <a:rPr lang="en-US" sz="1700" dirty="0" err="1"/>
              <a:t>Rollingames</a:t>
            </a:r>
            <a:r>
              <a:rPr lang="en-US" sz="1700" dirty="0"/>
              <a:t>. (2020). Zero21 Solitaire (2.11) [Mobile application software] Retrieved from </a:t>
            </a:r>
            <a:r>
              <a:rPr lang="en-US" sz="1700" dirty="0">
                <a:hlinkClick r:id="rId2"/>
              </a:rPr>
              <a:t>https://www.apple.com/ios/app-store/</a:t>
            </a:r>
            <a:endParaRPr lang="en-US" sz="1700" dirty="0"/>
          </a:p>
          <a:p>
            <a:pPr fontAlgn="base"/>
            <a:r>
              <a:rPr lang="en-US" sz="1700" dirty="0"/>
              <a:t>Stein, C. (2020). Five-0 Classic (2.9.5) [Mobile application software] Retrieved from </a:t>
            </a:r>
            <a:r>
              <a:rPr lang="en-US" sz="1700" dirty="0">
                <a:hlinkClick r:id="rId2"/>
              </a:rPr>
              <a:t>https://www.apple.com/ios/app-store/</a:t>
            </a:r>
            <a:endParaRPr lang="en-US" sz="1700" dirty="0"/>
          </a:p>
          <a:p>
            <a:pPr fontAlgn="base"/>
            <a:r>
              <a:rPr lang="en-US" sz="1700" dirty="0"/>
              <a:t>Tan, C. (2020). Algebra Maze (1.5) [Mobile application software] Retrieved from </a:t>
            </a:r>
            <a:r>
              <a:rPr lang="en-US" sz="1700" dirty="0">
                <a:hlinkClick r:id="rId2"/>
              </a:rPr>
              <a:t>https://www.apple.com/ios/app-store/</a:t>
            </a:r>
            <a:endParaRPr lang="en-US" sz="1700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1856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AnalogousFromRegularSeed_2SEEDS">
      <a:dk1>
        <a:srgbClr val="000000"/>
      </a:dk1>
      <a:lt1>
        <a:srgbClr val="FFFFFF"/>
      </a:lt1>
      <a:dk2>
        <a:srgbClr val="243B41"/>
      </a:dk2>
      <a:lt2>
        <a:srgbClr val="E2E8E3"/>
      </a:lt2>
      <a:accent1>
        <a:srgbClr val="D517BA"/>
      </a:accent1>
      <a:accent2>
        <a:srgbClr val="B229E7"/>
      </a:accent2>
      <a:accent3>
        <a:srgbClr val="E7297D"/>
      </a:accent3>
      <a:accent4>
        <a:srgbClr val="14BB17"/>
      </a:accent4>
      <a:accent5>
        <a:srgbClr val="21BA63"/>
      </a:accent5>
      <a:accent6>
        <a:srgbClr val="14B89F"/>
      </a:accent6>
      <a:hlink>
        <a:srgbClr val="31953F"/>
      </a:hlink>
      <a:folHlink>
        <a:srgbClr val="828282"/>
      </a:folHlink>
    </a:clrScheme>
    <a:fontScheme name="Savon">
      <a:majorFont>
        <a:latin typeface="Sagona Extra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Sagona Book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1234</Words>
  <Application>Microsoft Macintosh PowerPoint</Application>
  <PresentationFormat>Widescreen</PresentationFormat>
  <Paragraphs>74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Garamond</vt:lpstr>
      <vt:lpstr>Sagona Book</vt:lpstr>
      <vt:lpstr>Sagona ExtraLight</vt:lpstr>
      <vt:lpstr>SavonVTI</vt:lpstr>
      <vt:lpstr>EDUCATIONAL GAMES</vt:lpstr>
      <vt:lpstr>Educational Parlor Games:  Five-O Classic</vt:lpstr>
      <vt:lpstr>Educational Parlor Games: Zero21 Solitaire</vt:lpstr>
      <vt:lpstr>Educational Parlor Games: Word Spark</vt:lpstr>
      <vt:lpstr>Educational Role Playing Games: Prodigy</vt:lpstr>
      <vt:lpstr>Educational Role Playing Games:  Math and Sorcery</vt:lpstr>
      <vt:lpstr>Educational Role Playing Games: Supermarket Cashier Simulator</vt:lpstr>
      <vt:lpstr>Educational Mind Games: 2048</vt:lpstr>
      <vt:lpstr>Educational Mind Games: Binary Dots-Logic Puzzles</vt:lpstr>
      <vt:lpstr>Educational Mind Games: Block! Hexa Puzzle</vt:lpstr>
      <vt:lpstr>Educational Games for the High School Mathematics Classroom</vt:lpstr>
      <vt:lpstr>Algebra Maze</vt:lpstr>
      <vt:lpstr>Factor Find</vt:lpstr>
      <vt:lpstr>Algebra Tycoon</vt:lpstr>
      <vt:lpstr>Reflections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EDUCATIONAL GAMES</dc:title>
  <dc:creator>Maureen McHugh</dc:creator>
  <cp:lastModifiedBy>Maureen McHugh</cp:lastModifiedBy>
  <cp:revision>9</cp:revision>
  <dcterms:created xsi:type="dcterms:W3CDTF">2020-07-14T21:22:46Z</dcterms:created>
  <dcterms:modified xsi:type="dcterms:W3CDTF">2020-07-21T17:49:18Z</dcterms:modified>
</cp:coreProperties>
</file>