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358B8-99E0-3B44-AE84-8F33DC015795}" type="datetimeFigureOut">
              <a:rPr lang="en-US" smtClean="0"/>
              <a:t>7/16/20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9AB68-2ED8-DE4B-AABA-AF0F4F9FC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6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9AB68-2ED8-DE4B-AABA-AF0F4F9FC9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7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80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37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8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82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7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296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8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0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2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01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5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7/16/20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45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5" r:id="rId6"/>
    <p:sldLayoutId id="2147483720" r:id="rId7"/>
    <p:sldLayoutId id="2147483721" r:id="rId8"/>
    <p:sldLayoutId id="2147483722" r:id="rId9"/>
    <p:sldLayoutId id="2147483724" r:id="rId10"/>
    <p:sldLayoutId id="2147483723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Email_Shiny_Icon.sv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personalitymax.com/report/?mi=57-77-60-40-13-27-60-53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9E5C34-8472-4F4B-BF63-A4E01181B2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2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397938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5DA99A-9C58-B840-8D73-F2032615A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7351" y="183259"/>
            <a:ext cx="5971183" cy="3569242"/>
          </a:xfrm>
        </p:spPr>
        <p:txBody>
          <a:bodyPr anchor="t">
            <a:normAutofit/>
          </a:bodyPr>
          <a:lstStyle/>
          <a:p>
            <a:pPr algn="r"/>
            <a:r>
              <a:rPr lang="en-US" sz="4800" b="1" dirty="0">
                <a:solidFill>
                  <a:srgbClr val="C00000"/>
                </a:solidFill>
              </a:rPr>
              <a:t>Multiple </a:t>
            </a:r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Intelligences</a:t>
            </a:r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inventory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58A3C-6A5F-F549-A4A6-6CB836864B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7" y="2571750"/>
            <a:ext cx="10686687" cy="624300"/>
          </a:xfrm>
        </p:spPr>
        <p:txBody>
          <a:bodyPr anchor="b">
            <a:normAutofit fontScale="92500"/>
          </a:bodyPr>
          <a:lstStyle/>
          <a:p>
            <a:pPr algn="r"/>
            <a:r>
              <a:rPr lang="en-US" sz="3600" b="1" dirty="0">
                <a:solidFill>
                  <a:srgbClr val="C00000"/>
                </a:solidFill>
              </a:rPr>
              <a:t>Evaluating </a:t>
            </a:r>
            <a:r>
              <a:rPr lang="en-US" sz="3600" b="1" dirty="0" err="1">
                <a:solidFill>
                  <a:srgbClr val="C00000"/>
                </a:solidFill>
              </a:rPr>
              <a:t>PersonalityMax</a:t>
            </a:r>
            <a:r>
              <a:rPr lang="en-US" sz="3600" b="1" dirty="0">
                <a:solidFill>
                  <a:srgbClr val="C00000"/>
                </a:solidFill>
              </a:rPr>
              <a:t> vs </a:t>
            </a:r>
            <a:r>
              <a:rPr lang="en-US" sz="3600" b="1" dirty="0" err="1">
                <a:solidFill>
                  <a:srgbClr val="C00000"/>
                </a:solidFill>
              </a:rPr>
              <a:t>Literacyworks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E6FA2E2-9B9E-F647-9337-A7FBD0E80DEE}"/>
              </a:ext>
            </a:extLst>
          </p:cNvPr>
          <p:cNvSpPr txBox="1">
            <a:spLocks/>
          </p:cNvSpPr>
          <p:nvPr/>
        </p:nvSpPr>
        <p:spPr>
          <a:xfrm>
            <a:off x="3110408" y="6153976"/>
            <a:ext cx="5971183" cy="624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rgbClr val="C00000"/>
                </a:solidFill>
              </a:rPr>
              <a:t>Maureen McHugh – EDIT 704</a:t>
            </a:r>
          </a:p>
        </p:txBody>
      </p:sp>
    </p:spTree>
    <p:extLst>
      <p:ext uri="{BB962C8B-B14F-4D97-AF65-F5344CB8AC3E}">
        <p14:creationId xmlns:p14="http://schemas.microsoft.com/office/powerpoint/2010/main" val="3316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F0CF9-312E-EA49-AED4-3FB67709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b="1" dirty="0"/>
              <a:t>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F8255-CAF9-2A48-B3F5-F4895F38E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 err="1"/>
              <a:t>PersonalityMax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2B952-D6BE-514D-A1AA-38C867EE3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3674445"/>
          </a:xfrm>
        </p:spPr>
        <p:txBody>
          <a:bodyPr>
            <a:noAutofit/>
          </a:bodyPr>
          <a:lstStyle/>
          <a:p>
            <a:r>
              <a:rPr lang="en-US" sz="2000" dirty="0"/>
              <a:t>Provides various test types including personality type (Myers Briggs), learning styles, and multiple intelligences test</a:t>
            </a:r>
          </a:p>
          <a:p>
            <a:r>
              <a:rPr lang="en-US" sz="2000" dirty="0"/>
              <a:t>Free to use and free report generated for test taker</a:t>
            </a:r>
          </a:p>
          <a:p>
            <a:r>
              <a:rPr lang="en-US" sz="2000" dirty="0"/>
              <a:t>Multiple Intelligences test consists of 80 questions, each with 4 options (never, rarely, often, always).</a:t>
            </a:r>
          </a:p>
          <a:p>
            <a:r>
              <a:rPr lang="en-US" sz="2000" dirty="0"/>
              <a:t>Results focus on career guidance</a:t>
            </a:r>
          </a:p>
          <a:p>
            <a:endParaRPr lang="en-US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87ABDF-4DA2-F349-8271-E4A1D7AA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4800" dirty="0" err="1"/>
              <a:t>LiteracyWorks</a:t>
            </a:r>
            <a:endParaRPr lang="en-US" sz="4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6BF23-0A4C-9847-8F0B-F2B4745E1D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Provides only a multiple intelligences assessment</a:t>
            </a:r>
          </a:p>
          <a:p>
            <a:r>
              <a:rPr lang="en-US" sz="2000" dirty="0"/>
              <a:t>Free to use and free report generated for test taker</a:t>
            </a:r>
          </a:p>
          <a:p>
            <a:r>
              <a:rPr lang="en-US" sz="2000" dirty="0"/>
              <a:t>Test consists of 50 questions, each with 5 options (statement does not describe at all, describes very little, describes somewhat, describes pretty well, or describes exactly).</a:t>
            </a:r>
          </a:p>
          <a:p>
            <a:r>
              <a:rPr lang="en-US" sz="2000" dirty="0"/>
              <a:t>Results focus on educational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393472-C46A-E544-93F1-8DDABF775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056" y="631619"/>
            <a:ext cx="2257509" cy="1333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98E8EC-789A-DD46-8E25-9CD1AD18C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35" y="729658"/>
            <a:ext cx="2254000" cy="90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3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856C-4B4E-AF4A-8EB3-068E06848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580" y="883796"/>
            <a:ext cx="10993549" cy="787348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/>
              <a:t>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7741E-239C-284E-8F73-D8867B7E4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580" y="2358813"/>
            <a:ext cx="10993546" cy="590321"/>
          </a:xfrm>
        </p:spPr>
        <p:txBody>
          <a:bodyPr>
            <a:noAutofit/>
          </a:bodyPr>
          <a:lstStyle/>
          <a:p>
            <a:r>
              <a:rPr lang="en-US" sz="4000" b="1" dirty="0"/>
              <a:t>ACTION STEPS: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ED19B-CAB9-7D4D-8ADE-2FB074C13CD6}"/>
              </a:ext>
            </a:extLst>
          </p:cNvPr>
          <p:cNvSpPr txBox="1"/>
          <p:nvPr/>
        </p:nvSpPr>
        <p:spPr>
          <a:xfrm>
            <a:off x="496743" y="3244334"/>
            <a:ext cx="111382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I contacted my previous semester’s AP Statistic students (since I do not teach summer school) via email and asked them if they would complete the two assessments for me.  Once completed, I asked them to please either send me the link to their completed report (</a:t>
            </a:r>
            <a:r>
              <a:rPr lang="en-US" sz="3200" dirty="0" err="1">
                <a:solidFill>
                  <a:schemeClr val="bg1"/>
                </a:solidFill>
              </a:rPr>
              <a:t>PersonalityMax</a:t>
            </a:r>
            <a:r>
              <a:rPr lang="en-US" sz="3200" dirty="0">
                <a:solidFill>
                  <a:schemeClr val="bg1"/>
                </a:solidFill>
              </a:rPr>
              <a:t>) or a screenshot of the report (</a:t>
            </a:r>
            <a:r>
              <a:rPr lang="en-US" sz="3200" dirty="0" err="1">
                <a:solidFill>
                  <a:schemeClr val="bg1"/>
                </a:solidFill>
              </a:rPr>
              <a:t>LiteracyWorks</a:t>
            </a:r>
            <a:r>
              <a:rPr lang="en-US" sz="3200" dirty="0">
                <a:solidFill>
                  <a:schemeClr val="bg1"/>
                </a:solidFill>
              </a:rPr>
              <a:t>).  All 11 students responded with their results.</a:t>
            </a:r>
          </a:p>
        </p:txBody>
      </p:sp>
      <p:pic>
        <p:nvPicPr>
          <p:cNvPr id="7" name="Picture 6" descr="A picture containing object, clock, monitor, train&#10;&#10;Description automatically generated">
            <a:extLst>
              <a:ext uri="{FF2B5EF4-FFF2-40B4-BE49-F238E27FC236}">
                <a16:creationId xmlns:a16="http://schemas.microsoft.com/office/drawing/2014/main" id="{E121E028-9A90-CE46-A672-511AD8C4B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9961740">
            <a:off x="10013064" y="1053945"/>
            <a:ext cx="1403793" cy="1403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592970-87B8-7343-899E-F930FC4E6CCA}"/>
              </a:ext>
            </a:extLst>
          </p:cNvPr>
          <p:cNvSpPr txBox="1"/>
          <p:nvPr/>
        </p:nvSpPr>
        <p:spPr>
          <a:xfrm>
            <a:off x="9511857" y="7592571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File:Email_Shiny_Icon.sv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2230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F0CF9-312E-EA49-AED4-3FB677092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629643"/>
            <a:ext cx="11029616" cy="988332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/>
              <a:t>Data Collection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F8255-CAF9-2A48-B3F5-F4895F38E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1" y="1650809"/>
            <a:ext cx="5194769" cy="557784"/>
          </a:xfrm>
        </p:spPr>
        <p:txBody>
          <a:bodyPr/>
          <a:lstStyle/>
          <a:p>
            <a:r>
              <a:rPr lang="en-US" sz="4800" dirty="0" err="1"/>
              <a:t>PersonalityMax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2B952-D6BE-514D-A1AA-38C867EE3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399166"/>
            <a:ext cx="5194766" cy="4187372"/>
          </a:xfrm>
        </p:spPr>
        <p:txBody>
          <a:bodyPr>
            <a:noAutofit/>
          </a:bodyPr>
          <a:lstStyle/>
          <a:p>
            <a:r>
              <a:rPr lang="en-US" sz="1800" dirty="0"/>
              <a:t>Example report generated:  </a:t>
            </a:r>
            <a:r>
              <a:rPr lang="en-US" sz="1800" dirty="0">
                <a:hlinkClick r:id="rId2"/>
              </a:rPr>
              <a:t>https://personalitymax.com/report/?mi=57-77-60-40-13-27-60-53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Each intelligence type is fully explained in the full report, including character traits and possible career paths.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87ABDF-4DA2-F349-8271-E4A1D7AA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6037" y="1661439"/>
            <a:ext cx="5194770" cy="553373"/>
          </a:xfrm>
        </p:spPr>
        <p:txBody>
          <a:bodyPr/>
          <a:lstStyle/>
          <a:p>
            <a:r>
              <a:rPr lang="en-US" sz="4800" dirty="0" err="1"/>
              <a:t>LiteracyWorks</a:t>
            </a:r>
            <a:endParaRPr lang="en-US" sz="4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6BF23-0A4C-9847-8F0B-F2B4745E1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6037" y="2308455"/>
            <a:ext cx="5658776" cy="4492397"/>
          </a:xfrm>
        </p:spPr>
        <p:txBody>
          <a:bodyPr>
            <a:noAutofit/>
          </a:bodyPr>
          <a:lstStyle/>
          <a:p>
            <a:r>
              <a:rPr lang="en-US" sz="1800" dirty="0"/>
              <a:t>Screenshot of partial report generated: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Top three intelligences fully explained, including strategies for leveraging intelligences through different study methods.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176641-3370-9C48-AFAC-AF186BE3D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7" y="3601093"/>
            <a:ext cx="5951557" cy="16424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C9547E-90A0-6A49-8AC0-BC39C1E1C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042" y="2680345"/>
            <a:ext cx="4430057" cy="30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6E5E-F00A-1049-AA1B-7F7976C6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b="1" dirty="0"/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FD085-F549-EA4A-A650-2A952E7A64B6}"/>
              </a:ext>
            </a:extLst>
          </p:cNvPr>
          <p:cNvSpPr txBox="1"/>
          <p:nvPr/>
        </p:nvSpPr>
        <p:spPr>
          <a:xfrm>
            <a:off x="326783" y="1717990"/>
            <a:ext cx="115889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Due to the nature of the assessments, where each student received individual results, I decided to focus just on the number one intelligence identified.  Because the sites do not aggregate results, I decided to use </a:t>
            </a:r>
            <a:r>
              <a:rPr lang="en-US" dirty="0" err="1"/>
              <a:t>Stapplet.com</a:t>
            </a:r>
            <a:r>
              <a:rPr lang="en-US" dirty="0"/>
              <a:t> to create visual displays showing the data: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BC9AC-7723-B845-89F7-A3C2C58E9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83" y="2856461"/>
            <a:ext cx="5742394" cy="3543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C356A4-83B2-ED42-89BD-FFE47B0DF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839" y="2852530"/>
            <a:ext cx="5474015" cy="3543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4FE437-0080-6C4C-8DDF-30B5A7661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887" y="5674177"/>
            <a:ext cx="2254000" cy="908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4FC31-E607-F547-9F2C-02470F89A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1908" y="5238568"/>
            <a:ext cx="2257509" cy="13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856C-4B4E-AF4A-8EB3-068E06848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580" y="883796"/>
            <a:ext cx="10993549" cy="787348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/>
              <a:t>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7741E-239C-284E-8F73-D8867B7E4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580" y="2358813"/>
            <a:ext cx="10993546" cy="590321"/>
          </a:xfrm>
        </p:spPr>
        <p:txBody>
          <a:bodyPr>
            <a:noAutofit/>
          </a:bodyPr>
          <a:lstStyle/>
          <a:p>
            <a:r>
              <a:rPr lang="en-US" sz="4000" b="1" dirty="0"/>
              <a:t>Differences in data: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ED19B-CAB9-7D4D-8ADE-2FB074C13CD6}"/>
              </a:ext>
            </a:extLst>
          </p:cNvPr>
          <p:cNvSpPr txBox="1"/>
          <p:nvPr/>
        </p:nvSpPr>
        <p:spPr>
          <a:xfrm>
            <a:off x="496743" y="3244334"/>
            <a:ext cx="111382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As shown in the graphs, there were some differences in the top intelligences identified by the two different assessments.  I believe this is attributed to the fact that the </a:t>
            </a:r>
            <a:r>
              <a:rPr lang="en-US" sz="2800" dirty="0" err="1">
                <a:solidFill>
                  <a:schemeClr val="bg1"/>
                </a:solidFill>
              </a:rPr>
              <a:t>PersonalityMax</a:t>
            </a:r>
            <a:r>
              <a:rPr lang="en-US" sz="2800" dirty="0">
                <a:solidFill>
                  <a:schemeClr val="bg1"/>
                </a:solidFill>
              </a:rPr>
              <a:t> test offered only 4 options (with no neutral option) whereas </a:t>
            </a:r>
            <a:r>
              <a:rPr lang="en-US" sz="2800" dirty="0" err="1">
                <a:solidFill>
                  <a:schemeClr val="bg1"/>
                </a:solidFill>
              </a:rPr>
              <a:t>LiteracyWorks</a:t>
            </a:r>
            <a:r>
              <a:rPr lang="en-US" sz="2800" dirty="0">
                <a:solidFill>
                  <a:schemeClr val="bg1"/>
                </a:solidFill>
              </a:rPr>
              <a:t> provided 5 options (including a neutral option).  Therefore, students were required to be more discerning in the </a:t>
            </a:r>
            <a:r>
              <a:rPr lang="en-US" sz="2800" dirty="0" err="1">
                <a:solidFill>
                  <a:schemeClr val="bg1"/>
                </a:solidFill>
              </a:rPr>
              <a:t>PersonalityMax</a:t>
            </a:r>
            <a:r>
              <a:rPr lang="en-US" sz="2800" dirty="0">
                <a:solidFill>
                  <a:schemeClr val="bg1"/>
                </a:solidFill>
              </a:rPr>
              <a:t> assessment as their answers were not allowed not take a neutral view.  </a:t>
            </a:r>
          </a:p>
        </p:txBody>
      </p:sp>
    </p:spTree>
    <p:extLst>
      <p:ext uri="{BB962C8B-B14F-4D97-AF65-F5344CB8AC3E}">
        <p14:creationId xmlns:p14="http://schemas.microsoft.com/office/powerpoint/2010/main" val="225731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12829-C225-F841-93EC-B7F16E48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30688"/>
            <a:ext cx="11029616" cy="118872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REFLections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AFFC8B-5789-074C-A024-EB0021CEB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62292"/>
            <a:ext cx="11029615" cy="497935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Students preferred </a:t>
            </a:r>
            <a:r>
              <a:rPr lang="en-US" sz="2000" dirty="0" err="1">
                <a:solidFill>
                  <a:schemeClr val="tx1"/>
                </a:solidFill>
              </a:rPr>
              <a:t>PersonalityMax</a:t>
            </a:r>
            <a:r>
              <a:rPr lang="en-US" sz="2000" dirty="0">
                <a:solidFill>
                  <a:schemeClr val="tx1"/>
                </a:solidFill>
              </a:rPr>
              <a:t> for the detailed reports, but preferred </a:t>
            </a:r>
            <a:r>
              <a:rPr lang="en-US" sz="2000" dirty="0" err="1">
                <a:solidFill>
                  <a:schemeClr val="tx1"/>
                </a:solidFill>
              </a:rPr>
              <a:t>LiteracyWorks</a:t>
            </a:r>
            <a:r>
              <a:rPr lang="en-US" sz="2000" dirty="0">
                <a:solidFill>
                  <a:schemeClr val="tx1"/>
                </a:solidFill>
              </a:rPr>
              <a:t> for the shorter time requirement.</a:t>
            </a:r>
          </a:p>
          <a:p>
            <a:r>
              <a:rPr lang="en-US" sz="2000" dirty="0">
                <a:solidFill>
                  <a:schemeClr val="tx1"/>
                </a:solidFill>
              </a:rPr>
              <a:t>Neither site compiles results for teachers, so results must be compiled and analyzed manually.  This is easier to do with </a:t>
            </a:r>
            <a:r>
              <a:rPr lang="en-US" sz="2000" dirty="0" err="1">
                <a:solidFill>
                  <a:schemeClr val="tx1"/>
                </a:solidFill>
              </a:rPr>
              <a:t>PersonalityMax</a:t>
            </a:r>
            <a:r>
              <a:rPr lang="en-US" sz="2000" dirty="0">
                <a:solidFill>
                  <a:schemeClr val="tx1"/>
                </a:solidFill>
              </a:rPr>
              <a:t> (sharing an </a:t>
            </a:r>
            <a:r>
              <a:rPr lang="en-US" sz="2000" dirty="0" err="1">
                <a:solidFill>
                  <a:schemeClr val="tx1"/>
                </a:solidFill>
              </a:rPr>
              <a:t>url</a:t>
            </a:r>
            <a:r>
              <a:rPr lang="en-US" sz="2000" dirty="0">
                <a:solidFill>
                  <a:schemeClr val="tx1"/>
                </a:solidFill>
              </a:rPr>
              <a:t>) than </a:t>
            </a:r>
            <a:r>
              <a:rPr lang="en-US" sz="2000" dirty="0" err="1">
                <a:solidFill>
                  <a:schemeClr val="tx1"/>
                </a:solidFill>
              </a:rPr>
              <a:t>LiteracyWorks</a:t>
            </a:r>
            <a:r>
              <a:rPr lang="en-US" sz="2000" dirty="0">
                <a:solidFill>
                  <a:schemeClr val="tx1"/>
                </a:solidFill>
              </a:rPr>
              <a:t> (sending screenshots).</a:t>
            </a:r>
          </a:p>
          <a:p>
            <a:r>
              <a:rPr lang="en-US" sz="2000" dirty="0">
                <a:solidFill>
                  <a:schemeClr val="tx1"/>
                </a:solidFill>
              </a:rPr>
              <a:t>As a teacher, I prefer the report from </a:t>
            </a:r>
            <a:r>
              <a:rPr lang="en-US" sz="2000" dirty="0" err="1">
                <a:solidFill>
                  <a:schemeClr val="tx1"/>
                </a:solidFill>
              </a:rPr>
              <a:t>LiteracyWorks</a:t>
            </a:r>
            <a:r>
              <a:rPr lang="en-US" sz="2000" dirty="0">
                <a:solidFill>
                  <a:schemeClr val="tx1"/>
                </a:solidFill>
              </a:rPr>
              <a:t> because it includes learning strategies relevant to intelligence type. For instance, the “logic” category provided 11 learning strategies such as mind-mapping a story after reading or making outlines of what you read.  I feel these strategies can be helpful to students.</a:t>
            </a:r>
          </a:p>
          <a:p>
            <a:r>
              <a:rPr lang="en-US" sz="2000" dirty="0">
                <a:solidFill>
                  <a:schemeClr val="tx1"/>
                </a:solidFill>
              </a:rPr>
              <a:t>A disadvantage to </a:t>
            </a:r>
            <a:r>
              <a:rPr lang="en-US" sz="2000" dirty="0" err="1">
                <a:solidFill>
                  <a:schemeClr val="tx1"/>
                </a:solidFill>
              </a:rPr>
              <a:t>LiteracyWorks</a:t>
            </a:r>
            <a:r>
              <a:rPr lang="en-US" sz="2000" dirty="0">
                <a:solidFill>
                  <a:schemeClr val="tx1"/>
                </a:solidFill>
              </a:rPr>
              <a:t> is that is only details your top three intelligences in depth, whereas </a:t>
            </a:r>
            <a:r>
              <a:rPr lang="en-US" sz="2000" dirty="0" err="1">
                <a:solidFill>
                  <a:schemeClr val="tx1"/>
                </a:solidFill>
              </a:rPr>
              <a:t>PersonalityMax</a:t>
            </a:r>
            <a:r>
              <a:rPr lang="en-US" sz="2000" dirty="0">
                <a:solidFill>
                  <a:schemeClr val="tx1"/>
                </a:solidFill>
              </a:rPr>
              <a:t> details all 8 intelligences.  </a:t>
            </a:r>
          </a:p>
          <a:p>
            <a:r>
              <a:rPr lang="en-US" sz="2000" dirty="0">
                <a:solidFill>
                  <a:schemeClr val="tx1"/>
                </a:solidFill>
              </a:rPr>
              <a:t>Ultimately, for educational settings, I would choose </a:t>
            </a:r>
            <a:r>
              <a:rPr lang="en-US" sz="2000" dirty="0" err="1">
                <a:solidFill>
                  <a:schemeClr val="tx1"/>
                </a:solidFill>
              </a:rPr>
              <a:t>LiteracyWorks</a:t>
            </a:r>
            <a:r>
              <a:rPr lang="en-US" sz="2000" dirty="0">
                <a:solidFill>
                  <a:schemeClr val="tx1"/>
                </a:solidFill>
              </a:rPr>
              <a:t> due to its inclusion of learning strategies tailored to each intelligence type.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026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12829-C225-F841-93EC-B7F16E48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30688"/>
            <a:ext cx="11029616" cy="118872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/>
              <a:t>REFLections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AFFC8B-5789-074C-A024-EB0021CEB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19444"/>
            <a:ext cx="11029615" cy="497935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As a teacher who had experience with the students for months, I feel both assessments gave accurate results (although some differences, when examining individual reports I could see the slight differences between the students, which usually just involved a change in their top and second intelligence).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What I learned:  Despite being a small class (11) my students still displayed a wide variety of intelligences.  In the full reports, I saw many had verbal or logic as either their first or second intelligence.  To me, this makes sense as I was teaching them in an advanced mathematics course, so I would expect those intelligences to have manifested themselves in their historical educational paths towards my class.  A couple of results surprised me, given what I know of the student.  This reinforced that taking the survey at the beginning of the semester would have helped me to better inform instruction, as I could be more aware of the diverse needs in my classroom. 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8080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LightSeedRightStep">
      <a:dk1>
        <a:srgbClr val="000000"/>
      </a:dk1>
      <a:lt1>
        <a:srgbClr val="FFFFFF"/>
      </a:lt1>
      <a:dk2>
        <a:srgbClr val="412427"/>
      </a:dk2>
      <a:lt2>
        <a:srgbClr val="E2E8E8"/>
      </a:lt2>
      <a:accent1>
        <a:srgbClr val="C6969A"/>
      </a:accent1>
      <a:accent2>
        <a:srgbClr val="BA937F"/>
      </a:accent2>
      <a:accent3>
        <a:srgbClr val="ADA383"/>
      </a:accent3>
      <a:accent4>
        <a:srgbClr val="9FA973"/>
      </a:accent4>
      <a:accent5>
        <a:srgbClr val="92AB81"/>
      </a:accent5>
      <a:accent6>
        <a:srgbClr val="78B079"/>
      </a:accent6>
      <a:hlink>
        <a:srgbClr val="568E8A"/>
      </a:hlink>
      <a:folHlink>
        <a:srgbClr val="7F7F7F"/>
      </a:folHlink>
    </a:clrScheme>
    <a:fontScheme name="Dividend">
      <a:majorFont>
        <a:latin typeface="Century School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739</Words>
  <Application>Microsoft Macintosh PowerPoint</Application>
  <PresentationFormat>Widescreen</PresentationFormat>
  <Paragraphs>62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Century Schoolbook</vt:lpstr>
      <vt:lpstr>Franklin Gothic Book</vt:lpstr>
      <vt:lpstr>Wingdings 2</vt:lpstr>
      <vt:lpstr>DividendVTI</vt:lpstr>
      <vt:lpstr>Multiple  Intelligences inventory</vt:lpstr>
      <vt:lpstr>Process</vt:lpstr>
      <vt:lpstr>PROCESS</vt:lpstr>
      <vt:lpstr>Data Collection</vt:lpstr>
      <vt:lpstr>RESULTS</vt:lpstr>
      <vt:lpstr>Results</vt:lpstr>
      <vt:lpstr>REFLections</vt:lpstr>
      <vt:lpstr>REFLections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 Intelligences inventory</dc:title>
  <dc:creator>Maureen McHugh</dc:creator>
  <cp:lastModifiedBy>Maureen McHugh</cp:lastModifiedBy>
  <cp:revision>25</cp:revision>
  <dcterms:created xsi:type="dcterms:W3CDTF">2020-07-08T19:35:56Z</dcterms:created>
  <dcterms:modified xsi:type="dcterms:W3CDTF">2020-07-16T14:41:36Z</dcterms:modified>
</cp:coreProperties>
</file>