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12" r:id="rId1"/>
  </p:sldMasterIdLst>
  <p:sldIdLst>
    <p:sldId id="256" r:id="rId2"/>
    <p:sldId id="263" r:id="rId3"/>
    <p:sldId id="262" r:id="rId4"/>
    <p:sldId id="260" r:id="rId5"/>
    <p:sldId id="261" r:id="rId6"/>
    <p:sldId id="264" r:id="rId7"/>
    <p:sldId id="265" r:id="rId8"/>
    <p:sldId id="257"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4694"/>
  </p:normalViewPr>
  <p:slideViewPr>
    <p:cSldViewPr snapToGrid="0" snapToObjects="1">
      <p:cViewPr varScale="1">
        <p:scale>
          <a:sx n="121" d="100"/>
          <a:sy n="121" d="100"/>
        </p:scale>
        <p:origin x="200" y="3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none"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7/21/20</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0705877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7/21/20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8847332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none"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7/21/20</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976850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7/21/20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654956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8A7F15D8-96D1-4781-BC50-CA8A088B2FE4}" type="datetime1">
              <a:rPr lang="en-US" smtClean="0"/>
              <a:t>7/21/20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1433502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7/21/20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7444220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7/21/20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887830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7/21/20</a:t>
            </a:fld>
            <a:endParaRPr lang="en-US"/>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120545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7/21/20</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028091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7/21/20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8351449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t>7/21/20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0829134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7/21/20</a:t>
            </a:fld>
            <a:endParaRPr lang="en-US"/>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213446980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01" r:id="rId4"/>
    <p:sldLayoutId id="2147483702" r:id="rId5"/>
    <p:sldLayoutId id="2147483708" r:id="rId6"/>
    <p:sldLayoutId id="2147483703" r:id="rId7"/>
    <p:sldLayoutId id="2147483704" r:id="rId8"/>
    <p:sldLayoutId id="2147483705" r:id="rId9"/>
    <p:sldLayoutId id="2147483706" r:id="rId10"/>
    <p:sldLayoutId id="2147483707" r:id="rId11"/>
  </p:sldLayoutIdLst>
  <p:hf sldNum="0" hdr="0" ftr="0" dt="0"/>
  <p:txStyles>
    <p:titleStyle>
      <a:lvl1pPr algn="l" defTabSz="914400" rtl="0" eaLnBrk="1" latinLnBrk="0" hangingPunct="1">
        <a:lnSpc>
          <a:spcPct val="90000"/>
        </a:lnSpc>
        <a:spcBef>
          <a:spcPct val="0"/>
        </a:spcBef>
        <a:buNone/>
        <a:defRPr lang="en-US" sz="3600" i="0" kern="1200" cap="none" spc="-7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20000"/>
        </a:lnSpc>
        <a:spcBef>
          <a:spcPts val="900"/>
        </a:spcBef>
        <a:spcAft>
          <a:spcPts val="0"/>
        </a:spcAft>
        <a:buClr>
          <a:schemeClr val="tx1">
            <a:lumMod val="85000"/>
            <a:lumOff val="15000"/>
          </a:schemeClr>
        </a:buClr>
        <a:buFont typeface="Garamond" pitchFamily="18" charset="0"/>
        <a:buChar char="◦"/>
        <a:defRPr sz="14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1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1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1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commons.wikimedia.org/wiki/File:Kids_with_Education_Tablet_Computers.jpg" TargetMode="External"/><Relationship Id="rId2" Type="http://schemas.openxmlformats.org/officeDocument/2006/relationships/image" Target="../media/image3.jpg"/><Relationship Id="rId1" Type="http://schemas.openxmlformats.org/officeDocument/2006/relationships/slideLayout" Target="../slideLayouts/slideLayout9.xml"/><Relationship Id="rId4" Type="http://schemas.openxmlformats.org/officeDocument/2006/relationships/hyperlink" Target="https://creativecommons.org/licenses/by-sa/3.0/"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s://www.wtoc.com/2020/04/22/internet-access-concern-distance-learning-sc/" TargetMode="External"/><Relationship Id="rId2" Type="http://schemas.openxmlformats.org/officeDocument/2006/relationships/hyperlink" Target="https://www.statehousereport.com/2020/05/14/new-digital-divide-among-chief-concerns-before-fall-semester/" TargetMode="External"/><Relationship Id="rId1" Type="http://schemas.openxmlformats.org/officeDocument/2006/relationships/slideLayout" Target="../slideLayouts/slideLayout2.xml"/><Relationship Id="rId6" Type="http://schemas.openxmlformats.org/officeDocument/2006/relationships/hyperlink" Target="https://www.wspa.com/news/top-stories/7-news-special-report-the-digital-divide-in-south-carolina/" TargetMode="External"/><Relationship Id="rId5" Type="http://schemas.openxmlformats.org/officeDocument/2006/relationships/hyperlink" Target="https://www.scdigitaldrive.com/" TargetMode="External"/><Relationship Id="rId4" Type="http://schemas.openxmlformats.org/officeDocument/2006/relationships/hyperlink" Target="https://www.wistv.com/2020/05/21/how-covid-is-magnifying-south-carolinas-digital-divid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3">
            <a:extLst>
              <a:ext uri="{FF2B5EF4-FFF2-40B4-BE49-F238E27FC236}">
                <a16:creationId xmlns:a16="http://schemas.microsoft.com/office/drawing/2014/main" id="{27279518-A96E-4AF4-8EC0-0402236BC5BE}"/>
              </a:ext>
            </a:extLst>
          </p:cNvPr>
          <p:cNvPicPr>
            <a:picLocks noChangeAspect="1"/>
          </p:cNvPicPr>
          <p:nvPr/>
        </p:nvPicPr>
        <p:blipFill rotWithShape="1">
          <a:blip r:embed="rId2"/>
          <a:srcRect t="8536"/>
          <a:stretch/>
        </p:blipFill>
        <p:spPr>
          <a:xfrm>
            <a:off x="3" y="-22"/>
            <a:ext cx="12191997" cy="6858022"/>
          </a:xfrm>
          <a:prstGeom prst="rect">
            <a:avLst/>
          </a:prstGeom>
        </p:spPr>
      </p:pic>
      <p:sp>
        <p:nvSpPr>
          <p:cNvPr id="13" name="Rectangle 8">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397938" y="1397930"/>
            <a:ext cx="6858003" cy="4062128"/>
          </a:xfrm>
          <a:prstGeom prst="rect">
            <a:avLst/>
          </a:prstGeom>
          <a:gradFill flip="none" rotWithShape="1">
            <a:gsLst>
              <a:gs pos="48000">
                <a:schemeClr val="tx1">
                  <a:alpha val="24000"/>
                </a:schemeClr>
              </a:gs>
              <a:gs pos="85000">
                <a:schemeClr val="tx1">
                  <a:alpha val="4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37374" y="1100316"/>
            <a:ext cx="6858003" cy="4657347"/>
          </a:xfrm>
          <a:prstGeom prst="rect">
            <a:avLst/>
          </a:prstGeom>
          <a:gradFill flip="none" rotWithShape="1">
            <a:gsLst>
              <a:gs pos="48000">
                <a:schemeClr val="tx1">
                  <a:alpha val="24000"/>
                </a:schemeClr>
              </a:gs>
              <a:gs pos="85000">
                <a:schemeClr val="tx1">
                  <a:alpha val="4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0B2B79-25F2-4542-A127-514030A2663F}"/>
              </a:ext>
            </a:extLst>
          </p:cNvPr>
          <p:cNvSpPr>
            <a:spLocks noGrp="1"/>
          </p:cNvSpPr>
          <p:nvPr>
            <p:ph type="ctrTitle"/>
          </p:nvPr>
        </p:nvSpPr>
        <p:spPr>
          <a:xfrm>
            <a:off x="6096006" y="643467"/>
            <a:ext cx="5452529" cy="3569242"/>
          </a:xfrm>
        </p:spPr>
        <p:txBody>
          <a:bodyPr anchor="t">
            <a:normAutofit/>
          </a:bodyPr>
          <a:lstStyle/>
          <a:p>
            <a:pPr algn="r"/>
            <a:r>
              <a:rPr lang="en-US" sz="6000" dirty="0">
                <a:solidFill>
                  <a:schemeClr val="bg1"/>
                </a:solidFill>
              </a:rPr>
              <a:t>The Digital Divide in South Carolina Public Schools</a:t>
            </a:r>
          </a:p>
        </p:txBody>
      </p:sp>
    </p:spTree>
    <p:extLst>
      <p:ext uri="{BB962C8B-B14F-4D97-AF65-F5344CB8AC3E}">
        <p14:creationId xmlns:p14="http://schemas.microsoft.com/office/powerpoint/2010/main" val="5592669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group of people in a room&#10;&#10;Description automatically generated">
            <a:extLst>
              <a:ext uri="{FF2B5EF4-FFF2-40B4-BE49-F238E27FC236}">
                <a16:creationId xmlns:a16="http://schemas.microsoft.com/office/drawing/2014/main" id="{00735926-3FE2-6842-A02B-A0B6DEA6998C}"/>
              </a:ext>
            </a:extLst>
          </p:cNvPr>
          <p:cNvPicPr>
            <a:picLocks noGrp="1" noChangeAspect="1"/>
          </p:cNvPicPr>
          <p:nvPr>
            <p:ph type="pic" idx="1"/>
          </p:nvPr>
        </p:nvPicPr>
        <p:blipFill>
          <a:blip r:embed="rId2">
            <a:extLst>
              <a:ext uri="{837473B0-CC2E-450A-ABE3-18F120FF3D39}">
                <a1611:picAttrSrcUrl xmlns:a1611="http://schemas.microsoft.com/office/drawing/2016/11/main" r:id="rId3"/>
              </a:ext>
            </a:extLst>
          </a:blip>
          <a:srcRect l="4776" r="4776"/>
          <a:stretch>
            <a:fillRect/>
          </a:stretch>
        </p:blipFill>
        <p:spPr/>
      </p:pic>
      <p:sp>
        <p:nvSpPr>
          <p:cNvPr id="3" name="Title 2">
            <a:extLst>
              <a:ext uri="{FF2B5EF4-FFF2-40B4-BE49-F238E27FC236}">
                <a16:creationId xmlns:a16="http://schemas.microsoft.com/office/drawing/2014/main" id="{C30E0B98-2107-7542-9B77-297DFC7CBF9D}"/>
              </a:ext>
            </a:extLst>
          </p:cNvPr>
          <p:cNvSpPr>
            <a:spLocks noGrp="1"/>
          </p:cNvSpPr>
          <p:nvPr>
            <p:ph type="title"/>
          </p:nvPr>
        </p:nvSpPr>
        <p:spPr>
          <a:xfrm>
            <a:off x="8477250" y="333339"/>
            <a:ext cx="3144774" cy="1645920"/>
          </a:xfrm>
        </p:spPr>
        <p:txBody>
          <a:bodyPr/>
          <a:lstStyle/>
          <a:p>
            <a:pPr algn="ctr"/>
            <a:r>
              <a:rPr lang="en-US" dirty="0"/>
              <a:t>What Covid-19 Closures Exposed</a:t>
            </a:r>
          </a:p>
        </p:txBody>
      </p:sp>
      <p:sp>
        <p:nvSpPr>
          <p:cNvPr id="4" name="Text Placeholder 3">
            <a:extLst>
              <a:ext uri="{FF2B5EF4-FFF2-40B4-BE49-F238E27FC236}">
                <a16:creationId xmlns:a16="http://schemas.microsoft.com/office/drawing/2014/main" id="{34A62AFA-4D7A-E440-8E02-23A495527E8D}"/>
              </a:ext>
            </a:extLst>
          </p:cNvPr>
          <p:cNvSpPr>
            <a:spLocks noGrp="1"/>
          </p:cNvSpPr>
          <p:nvPr>
            <p:ph type="body" sz="half" idx="2"/>
          </p:nvPr>
        </p:nvSpPr>
        <p:spPr>
          <a:xfrm>
            <a:off x="8375073" y="2209937"/>
            <a:ext cx="3345872" cy="4429025"/>
          </a:xfrm>
        </p:spPr>
        <p:txBody>
          <a:bodyPr>
            <a:normAutofit fontScale="92500" lnSpcReduction="10000"/>
          </a:bodyPr>
          <a:lstStyle/>
          <a:p>
            <a:r>
              <a:rPr lang="en-US" dirty="0"/>
              <a:t>When the state of South Carolina closed all public schools on March 15, 2020, the ensuing switch to all-remote learning exposed the already present vast digital divide within the state.</a:t>
            </a:r>
          </a:p>
          <a:p>
            <a:r>
              <a:rPr lang="en-US" dirty="0"/>
              <a:t>Since that time, much data has been collected and analyzed to give a broad and clear picture of what challenges are present in our mission to ensure an equitable educational experience for all our students. </a:t>
            </a:r>
          </a:p>
        </p:txBody>
      </p:sp>
      <p:sp>
        <p:nvSpPr>
          <p:cNvPr id="7" name="TextBox 6">
            <a:extLst>
              <a:ext uri="{FF2B5EF4-FFF2-40B4-BE49-F238E27FC236}">
                <a16:creationId xmlns:a16="http://schemas.microsoft.com/office/drawing/2014/main" id="{FB0D660B-7E37-4C4E-A85D-F3FC6D8A8B8E}"/>
              </a:ext>
            </a:extLst>
          </p:cNvPr>
          <p:cNvSpPr txBox="1"/>
          <p:nvPr/>
        </p:nvSpPr>
        <p:spPr>
          <a:xfrm>
            <a:off x="228599" y="6620256"/>
            <a:ext cx="7696201" cy="230832"/>
          </a:xfrm>
          <a:prstGeom prst="rect">
            <a:avLst/>
          </a:prstGeom>
          <a:noFill/>
        </p:spPr>
        <p:txBody>
          <a:bodyPr wrap="square" rtlCol="0">
            <a:spAutoFit/>
          </a:bodyPr>
          <a:lstStyle/>
          <a:p>
            <a:r>
              <a:rPr lang="en-US" sz="900">
                <a:hlinkClick r:id="rId3" tooltip="http://commons.wikimedia.org/wiki/File:Kids_with_Education_Tablet_Computers.jpg"/>
              </a:rPr>
              <a:t>This Photo</a:t>
            </a:r>
            <a:r>
              <a:rPr lang="en-US" sz="900"/>
              <a:t> by Unknown Author is licensed under </a:t>
            </a:r>
            <a:r>
              <a:rPr lang="en-US" sz="900">
                <a:hlinkClick r:id="rId4" tooltip="https://creativecommons.org/licenses/by-sa/3.0/"/>
              </a:rPr>
              <a:t>CC BY-SA</a:t>
            </a:r>
            <a:endParaRPr lang="en-US" sz="900"/>
          </a:p>
        </p:txBody>
      </p:sp>
    </p:spTree>
    <p:extLst>
      <p:ext uri="{BB962C8B-B14F-4D97-AF65-F5344CB8AC3E}">
        <p14:creationId xmlns:p14="http://schemas.microsoft.com/office/powerpoint/2010/main" val="2587814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8A741-3763-1247-82FC-773A8A1932C4}"/>
              </a:ext>
            </a:extLst>
          </p:cNvPr>
          <p:cNvSpPr>
            <a:spLocks noGrp="1"/>
          </p:cNvSpPr>
          <p:nvPr>
            <p:ph type="title"/>
          </p:nvPr>
        </p:nvSpPr>
        <p:spPr>
          <a:xfrm>
            <a:off x="665018" y="320476"/>
            <a:ext cx="10969335" cy="1371600"/>
          </a:xfrm>
        </p:spPr>
        <p:txBody>
          <a:bodyPr/>
          <a:lstStyle/>
          <a:p>
            <a:pPr algn="ctr"/>
            <a:r>
              <a:rPr lang="en-US" dirty="0"/>
              <a:t>South Carolina Statistics from May 14, 2020 Statehouse Report:</a:t>
            </a:r>
          </a:p>
        </p:txBody>
      </p:sp>
      <p:sp>
        <p:nvSpPr>
          <p:cNvPr id="3" name="TextBox 2">
            <a:extLst>
              <a:ext uri="{FF2B5EF4-FFF2-40B4-BE49-F238E27FC236}">
                <a16:creationId xmlns:a16="http://schemas.microsoft.com/office/drawing/2014/main" id="{91577DA6-5493-2C46-8FB5-09F4D63C0860}"/>
              </a:ext>
            </a:extLst>
          </p:cNvPr>
          <p:cNvSpPr txBox="1"/>
          <p:nvPr/>
        </p:nvSpPr>
        <p:spPr>
          <a:xfrm>
            <a:off x="665018" y="1499212"/>
            <a:ext cx="10969335" cy="5170646"/>
          </a:xfrm>
          <a:prstGeom prst="rect">
            <a:avLst/>
          </a:prstGeom>
          <a:noFill/>
        </p:spPr>
        <p:txBody>
          <a:bodyPr wrap="square" rtlCol="0">
            <a:spAutoFit/>
          </a:bodyPr>
          <a:lstStyle/>
          <a:p>
            <a:pPr marL="285750" indent="-285750">
              <a:buFont typeface="Arial" panose="020B0604020202020204" pitchFamily="34" charset="0"/>
              <a:buChar char="•"/>
            </a:pPr>
            <a:r>
              <a:rPr lang="en-US" sz="2200" dirty="0"/>
              <a:t>2/3 of public school students in SC are considered to live at or below poverty level.</a:t>
            </a:r>
          </a:p>
          <a:p>
            <a:pPr marL="285750" indent="-285750">
              <a:buFont typeface="Arial" panose="020B0604020202020204" pitchFamily="34" charset="0"/>
              <a:buChar char="•"/>
            </a:pPr>
            <a:r>
              <a:rPr lang="en-US" sz="2200" dirty="0"/>
              <a:t>According to the US Census Bureau, in 2019 it was estimated that 290,601 households in SC are without internet access.</a:t>
            </a:r>
          </a:p>
          <a:p>
            <a:pPr marL="285750" indent="-285750">
              <a:buFont typeface="Arial" panose="020B0604020202020204" pitchFamily="34" charset="0"/>
              <a:buChar char="•"/>
            </a:pPr>
            <a:r>
              <a:rPr lang="en-US" sz="2200" dirty="0"/>
              <a:t>Approximately 18% of teachers did not have the resources needed to implement online distance learning (devices and/or home internet access) during closures.</a:t>
            </a:r>
          </a:p>
          <a:p>
            <a:pPr marL="285750" indent="-285750">
              <a:buFont typeface="Arial" panose="020B0604020202020204" pitchFamily="34" charset="0"/>
              <a:buChar char="•"/>
            </a:pPr>
            <a:r>
              <a:rPr lang="en-US" sz="2200" dirty="0"/>
              <a:t>8% of districts had to rely solely on paper packet distance learning, while the other 62 districts offered hybrid paper/online or fully online remote learning during closures.</a:t>
            </a:r>
          </a:p>
          <a:p>
            <a:pPr marL="285750" indent="-285750">
              <a:buFont typeface="Arial" panose="020B0604020202020204" pitchFamily="34" charset="0"/>
              <a:buChar char="•"/>
            </a:pPr>
            <a:r>
              <a:rPr lang="en-US" sz="2200" dirty="0"/>
              <a:t>1 in 3 students was allowed to take a device home to participate in e-learning.</a:t>
            </a:r>
          </a:p>
          <a:p>
            <a:pPr marL="285750" indent="-285750">
              <a:buFont typeface="Arial" panose="020B0604020202020204" pitchFamily="34" charset="0"/>
              <a:buChar char="•"/>
            </a:pPr>
            <a:r>
              <a:rPr lang="en-US" sz="2200" dirty="0"/>
              <a:t>The state estimates it needs 64 million dollars to purchase an additional 160,000 devices to ensure each student has access to a tablet or laptop.</a:t>
            </a:r>
          </a:p>
          <a:p>
            <a:pPr marL="285750" indent="-285750">
              <a:buFont typeface="Arial" panose="020B0604020202020204" pitchFamily="34" charset="0"/>
              <a:buChar char="•"/>
            </a:pPr>
            <a:r>
              <a:rPr lang="en-US" sz="2200" dirty="0"/>
              <a:t>All 85 school districts have at least some areas within their boundaries that do not have access to broadband internet. </a:t>
            </a:r>
          </a:p>
          <a:p>
            <a:pPr marL="285750" indent="-285750">
              <a:buFont typeface="Arial" panose="020B0604020202020204" pitchFamily="34" charset="0"/>
              <a:buChar char="•"/>
            </a:pPr>
            <a:endParaRPr lang="en-US" sz="2200" dirty="0"/>
          </a:p>
        </p:txBody>
      </p:sp>
    </p:spTree>
    <p:extLst>
      <p:ext uri="{BB962C8B-B14F-4D97-AF65-F5344CB8AC3E}">
        <p14:creationId xmlns:p14="http://schemas.microsoft.com/office/powerpoint/2010/main" val="10362664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3C6C7-2C22-9544-8D25-0BC9DE209F4D}"/>
              </a:ext>
            </a:extLst>
          </p:cNvPr>
          <p:cNvSpPr>
            <a:spLocks noGrp="1"/>
          </p:cNvSpPr>
          <p:nvPr>
            <p:ph type="title"/>
          </p:nvPr>
        </p:nvSpPr>
        <p:spPr>
          <a:xfrm>
            <a:off x="520262" y="320040"/>
            <a:ext cx="11151476" cy="1371600"/>
          </a:xfrm>
        </p:spPr>
        <p:txBody>
          <a:bodyPr>
            <a:normAutofit/>
          </a:bodyPr>
          <a:lstStyle/>
          <a:p>
            <a:pPr algn="ctr"/>
            <a:r>
              <a:rPr lang="en-US" b="1" dirty="0"/>
              <a:t>Broadband areas of need in SC as identified in </a:t>
            </a:r>
            <a:br>
              <a:rPr lang="en-US" b="1" dirty="0"/>
            </a:br>
            <a:r>
              <a:rPr lang="en-US" b="1" dirty="0"/>
              <a:t>March of 2020</a:t>
            </a:r>
          </a:p>
        </p:txBody>
      </p:sp>
      <p:sp>
        <p:nvSpPr>
          <p:cNvPr id="4" name="Content Placeholder 3">
            <a:extLst>
              <a:ext uri="{FF2B5EF4-FFF2-40B4-BE49-F238E27FC236}">
                <a16:creationId xmlns:a16="http://schemas.microsoft.com/office/drawing/2014/main" id="{3CF79F56-F07B-E049-9E7D-CEF1AA5D3755}"/>
              </a:ext>
            </a:extLst>
          </p:cNvPr>
          <p:cNvSpPr>
            <a:spLocks noGrp="1"/>
          </p:cNvSpPr>
          <p:nvPr>
            <p:ph sz="half" idx="2"/>
          </p:nvPr>
        </p:nvSpPr>
        <p:spPr>
          <a:xfrm>
            <a:off x="8744604" y="1715374"/>
            <a:ext cx="2990193" cy="4822585"/>
          </a:xfrm>
        </p:spPr>
        <p:txBody>
          <a:bodyPr>
            <a:normAutofit fontScale="92500" lnSpcReduction="20000"/>
          </a:bodyPr>
          <a:lstStyle/>
          <a:p>
            <a:r>
              <a:rPr lang="en-US" dirty="0"/>
              <a:t>Students located in areas with a color other than green have a high density of unserved households.</a:t>
            </a:r>
          </a:p>
          <a:p>
            <a:r>
              <a:rPr lang="en-US" dirty="0"/>
              <a:t>Several school districts, including those in Barnwell, Allendale, Bamberg, and Marlboro are severely lacking in online access.</a:t>
            </a:r>
          </a:p>
          <a:p>
            <a:r>
              <a:rPr lang="en-US" dirty="0"/>
              <a:t>During Spring 2020 </a:t>
            </a:r>
            <a:r>
              <a:rPr lang="en-US" dirty="0" err="1"/>
              <a:t>Covid</a:t>
            </a:r>
            <a:r>
              <a:rPr lang="en-US" dirty="0"/>
              <a:t> closures, 30 of 85 school districts in SC had to depend mainly on paper packets due to lack of reliable access.</a:t>
            </a:r>
          </a:p>
        </p:txBody>
      </p:sp>
      <p:pic>
        <p:nvPicPr>
          <p:cNvPr id="5" name="Content Placeholder 4" descr="A close up of a map&#10;&#10;Description automatically generated">
            <a:extLst>
              <a:ext uri="{FF2B5EF4-FFF2-40B4-BE49-F238E27FC236}">
                <a16:creationId xmlns:a16="http://schemas.microsoft.com/office/drawing/2014/main" id="{C8CD92E0-D95F-7144-8289-D0A263866AFC}"/>
              </a:ext>
            </a:extLst>
          </p:cNvPr>
          <p:cNvPicPr>
            <a:picLocks noGrp="1" noChangeAspect="1"/>
          </p:cNvPicPr>
          <p:nvPr>
            <p:ph sz="half" idx="1"/>
          </p:nvPr>
        </p:nvPicPr>
        <p:blipFill>
          <a:blip r:embed="rId2"/>
          <a:stretch>
            <a:fillRect/>
          </a:stretch>
        </p:blipFill>
        <p:spPr>
          <a:xfrm>
            <a:off x="520262" y="1712736"/>
            <a:ext cx="8232738" cy="4630915"/>
          </a:xfrm>
          <a:prstGeom prst="rect">
            <a:avLst/>
          </a:prstGeom>
        </p:spPr>
      </p:pic>
    </p:spTree>
    <p:extLst>
      <p:ext uri="{BB962C8B-B14F-4D97-AF65-F5344CB8AC3E}">
        <p14:creationId xmlns:p14="http://schemas.microsoft.com/office/powerpoint/2010/main" val="36763444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3C6C7-2C22-9544-8D25-0BC9DE209F4D}"/>
              </a:ext>
            </a:extLst>
          </p:cNvPr>
          <p:cNvSpPr>
            <a:spLocks noGrp="1"/>
          </p:cNvSpPr>
          <p:nvPr>
            <p:ph type="title"/>
          </p:nvPr>
        </p:nvSpPr>
        <p:spPr>
          <a:xfrm>
            <a:off x="520262" y="320040"/>
            <a:ext cx="11151476" cy="1371600"/>
          </a:xfrm>
        </p:spPr>
        <p:txBody>
          <a:bodyPr>
            <a:normAutofit/>
          </a:bodyPr>
          <a:lstStyle/>
          <a:p>
            <a:pPr algn="ctr"/>
            <a:r>
              <a:rPr lang="en-US" b="1" dirty="0"/>
              <a:t>Best Available Technology in SC as identified in </a:t>
            </a:r>
            <a:br>
              <a:rPr lang="en-US" b="1" dirty="0"/>
            </a:br>
            <a:r>
              <a:rPr lang="en-US" b="1" dirty="0"/>
              <a:t>March of 2020</a:t>
            </a:r>
          </a:p>
        </p:txBody>
      </p:sp>
      <p:sp>
        <p:nvSpPr>
          <p:cNvPr id="4" name="Content Placeholder 3">
            <a:extLst>
              <a:ext uri="{FF2B5EF4-FFF2-40B4-BE49-F238E27FC236}">
                <a16:creationId xmlns:a16="http://schemas.microsoft.com/office/drawing/2014/main" id="{3CF79F56-F07B-E049-9E7D-CEF1AA5D3755}"/>
              </a:ext>
            </a:extLst>
          </p:cNvPr>
          <p:cNvSpPr>
            <a:spLocks noGrp="1"/>
          </p:cNvSpPr>
          <p:nvPr>
            <p:ph sz="half" idx="2"/>
          </p:nvPr>
        </p:nvSpPr>
        <p:spPr>
          <a:xfrm>
            <a:off x="8705430" y="1720216"/>
            <a:ext cx="2990193" cy="4604157"/>
          </a:xfrm>
        </p:spPr>
        <p:txBody>
          <a:bodyPr>
            <a:normAutofit fontScale="92500" lnSpcReduction="20000"/>
          </a:bodyPr>
          <a:lstStyle/>
          <a:p>
            <a:r>
              <a:rPr lang="en-US" dirty="0"/>
              <a:t>Students in areas with darker colors have access to better/faster internet access.</a:t>
            </a:r>
          </a:p>
          <a:p>
            <a:r>
              <a:rPr lang="en-US" dirty="0"/>
              <a:t>These areas generally correspond to cities and more populous areas.</a:t>
            </a:r>
          </a:p>
          <a:p>
            <a:r>
              <a:rPr lang="en-US" dirty="0"/>
              <a:t>During </a:t>
            </a:r>
            <a:r>
              <a:rPr lang="en-US" dirty="0" err="1"/>
              <a:t>Covid</a:t>
            </a:r>
            <a:r>
              <a:rPr lang="en-US" dirty="0"/>
              <a:t> closures, only 19 of 85 SC school districts had access to fully “in depth online learning”.</a:t>
            </a:r>
          </a:p>
          <a:p>
            <a:r>
              <a:rPr lang="en-US" dirty="0"/>
              <a:t>Areas in pink have no internet service available at all.</a:t>
            </a:r>
          </a:p>
        </p:txBody>
      </p:sp>
      <p:pic>
        <p:nvPicPr>
          <p:cNvPr id="6" name="Picture 5" descr="A close up of a map&#10;&#10;Description automatically generated">
            <a:extLst>
              <a:ext uri="{FF2B5EF4-FFF2-40B4-BE49-F238E27FC236}">
                <a16:creationId xmlns:a16="http://schemas.microsoft.com/office/drawing/2014/main" id="{DDB23C86-9417-C24E-BC69-FB842A54A8E8}"/>
              </a:ext>
            </a:extLst>
          </p:cNvPr>
          <p:cNvPicPr>
            <a:picLocks noChangeAspect="1"/>
          </p:cNvPicPr>
          <p:nvPr/>
        </p:nvPicPr>
        <p:blipFill>
          <a:blip r:embed="rId2"/>
          <a:stretch>
            <a:fillRect/>
          </a:stretch>
        </p:blipFill>
        <p:spPr>
          <a:xfrm>
            <a:off x="520262" y="1720216"/>
            <a:ext cx="8185168" cy="4604157"/>
          </a:xfrm>
          <a:prstGeom prst="rect">
            <a:avLst/>
          </a:prstGeom>
        </p:spPr>
      </p:pic>
    </p:spTree>
    <p:extLst>
      <p:ext uri="{BB962C8B-B14F-4D97-AF65-F5344CB8AC3E}">
        <p14:creationId xmlns:p14="http://schemas.microsoft.com/office/powerpoint/2010/main" val="37367231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38FA9-7133-D143-AFFF-145F7A086D0A}"/>
              </a:ext>
            </a:extLst>
          </p:cNvPr>
          <p:cNvSpPr>
            <a:spLocks noGrp="1"/>
          </p:cNvSpPr>
          <p:nvPr>
            <p:ph type="title"/>
          </p:nvPr>
        </p:nvSpPr>
        <p:spPr>
          <a:xfrm>
            <a:off x="931718" y="475863"/>
            <a:ext cx="10058400" cy="729006"/>
          </a:xfrm>
        </p:spPr>
        <p:txBody>
          <a:bodyPr/>
          <a:lstStyle/>
          <a:p>
            <a:pPr algn="ctr"/>
            <a:r>
              <a:rPr lang="en-US" b="1" u="sng" dirty="0"/>
              <a:t>Strategies for New Teachers</a:t>
            </a:r>
          </a:p>
        </p:txBody>
      </p:sp>
      <p:sp>
        <p:nvSpPr>
          <p:cNvPr id="3" name="TextBox 2">
            <a:extLst>
              <a:ext uri="{FF2B5EF4-FFF2-40B4-BE49-F238E27FC236}">
                <a16:creationId xmlns:a16="http://schemas.microsoft.com/office/drawing/2014/main" id="{69C0BF75-4C6C-234F-AED0-B1A0B1C172F8}"/>
              </a:ext>
            </a:extLst>
          </p:cNvPr>
          <p:cNvSpPr txBox="1"/>
          <p:nvPr/>
        </p:nvSpPr>
        <p:spPr>
          <a:xfrm>
            <a:off x="509155" y="1141809"/>
            <a:ext cx="11253354" cy="5293757"/>
          </a:xfrm>
          <a:prstGeom prst="rect">
            <a:avLst/>
          </a:prstGeom>
          <a:noFill/>
        </p:spPr>
        <p:txBody>
          <a:bodyPr wrap="square" rtlCol="0">
            <a:spAutoFit/>
          </a:bodyPr>
          <a:lstStyle/>
          <a:p>
            <a:pPr marL="285750" indent="-285750">
              <a:buFont typeface="Arial" panose="020B0604020202020204" pitchFamily="34" charset="0"/>
              <a:buChar char="•"/>
            </a:pPr>
            <a:r>
              <a:rPr lang="en-US" sz="2600" dirty="0"/>
              <a:t>Be aware that many of these infrastructure issues such as broadband internet access are beyond the purview of local school boards to implement.  Advocate for the community needs to local and state government officials.</a:t>
            </a:r>
          </a:p>
          <a:p>
            <a:pPr marL="285750" indent="-285750">
              <a:buFont typeface="Arial" panose="020B0604020202020204" pitchFamily="34" charset="0"/>
              <a:buChar char="•"/>
            </a:pPr>
            <a:r>
              <a:rPr lang="en-US" sz="2600" dirty="0"/>
              <a:t>Do your research on the community where you teach to determine what resources are lacking.  You may also want to survey your students to determine which to do not have home internet access.</a:t>
            </a:r>
          </a:p>
          <a:p>
            <a:pPr marL="285750" indent="-285750">
              <a:buFont typeface="Arial" panose="020B0604020202020204" pitchFamily="34" charset="0"/>
              <a:buChar char="•"/>
            </a:pPr>
            <a:r>
              <a:rPr lang="en-US" sz="2600" dirty="0"/>
              <a:t>Offer choice options so students can choose a low-tech version of the same assignment, particularly if work will be expected to be completed at home.</a:t>
            </a:r>
          </a:p>
          <a:p>
            <a:pPr marL="285750" indent="-285750">
              <a:buFont typeface="Arial" panose="020B0604020202020204" pitchFamily="34" charset="0"/>
              <a:buChar char="•"/>
            </a:pPr>
            <a:r>
              <a:rPr lang="en-US" sz="2600" dirty="0"/>
              <a:t>Use programs that can be accessed via mobile phone.  Some families only have internet access through their phones.  But, be aware that access may also be limited on cell phones.</a:t>
            </a:r>
          </a:p>
        </p:txBody>
      </p:sp>
    </p:spTree>
    <p:extLst>
      <p:ext uri="{BB962C8B-B14F-4D97-AF65-F5344CB8AC3E}">
        <p14:creationId xmlns:p14="http://schemas.microsoft.com/office/powerpoint/2010/main" val="21562160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38FA9-7133-D143-AFFF-145F7A086D0A}"/>
              </a:ext>
            </a:extLst>
          </p:cNvPr>
          <p:cNvSpPr>
            <a:spLocks noGrp="1"/>
          </p:cNvSpPr>
          <p:nvPr>
            <p:ph type="title"/>
          </p:nvPr>
        </p:nvSpPr>
        <p:spPr>
          <a:xfrm>
            <a:off x="931718" y="444333"/>
            <a:ext cx="10058400" cy="729006"/>
          </a:xfrm>
        </p:spPr>
        <p:txBody>
          <a:bodyPr/>
          <a:lstStyle/>
          <a:p>
            <a:pPr algn="ctr"/>
            <a:r>
              <a:rPr lang="en-US" b="1" u="sng" dirty="0"/>
              <a:t>Strategies for New Teachers (continued)</a:t>
            </a:r>
          </a:p>
        </p:txBody>
      </p:sp>
      <p:sp>
        <p:nvSpPr>
          <p:cNvPr id="3" name="TextBox 2">
            <a:extLst>
              <a:ext uri="{FF2B5EF4-FFF2-40B4-BE49-F238E27FC236}">
                <a16:creationId xmlns:a16="http://schemas.microsoft.com/office/drawing/2014/main" id="{69C0BF75-4C6C-234F-AED0-B1A0B1C172F8}"/>
              </a:ext>
            </a:extLst>
          </p:cNvPr>
          <p:cNvSpPr txBox="1"/>
          <p:nvPr/>
        </p:nvSpPr>
        <p:spPr>
          <a:xfrm>
            <a:off x="509155" y="1194359"/>
            <a:ext cx="11253354" cy="5293757"/>
          </a:xfrm>
          <a:prstGeom prst="rect">
            <a:avLst/>
          </a:prstGeom>
          <a:noFill/>
        </p:spPr>
        <p:txBody>
          <a:bodyPr wrap="square" rtlCol="0">
            <a:spAutoFit/>
          </a:bodyPr>
          <a:lstStyle/>
          <a:p>
            <a:pPr marL="285750" indent="-285750">
              <a:buFont typeface="Arial" panose="020B0604020202020204" pitchFamily="34" charset="0"/>
              <a:buChar char="•"/>
            </a:pPr>
            <a:r>
              <a:rPr lang="en-US" sz="2600" dirty="0"/>
              <a:t>Provide a list of local businesses that offer free </a:t>
            </a:r>
            <a:r>
              <a:rPr lang="en-US" sz="2600" dirty="0" err="1"/>
              <a:t>wifi</a:t>
            </a:r>
            <a:r>
              <a:rPr lang="en-US" sz="2600" dirty="0"/>
              <a:t>.</a:t>
            </a:r>
          </a:p>
          <a:p>
            <a:pPr marL="285750" indent="-285750">
              <a:buFont typeface="Arial" panose="020B0604020202020204" pitchFamily="34" charset="0"/>
              <a:buChar char="•"/>
            </a:pPr>
            <a:r>
              <a:rPr lang="en-US" sz="2600" dirty="0"/>
              <a:t>Advocate for community partnerships with local businesses on efforts to provide or subsidize access, such as through sponsoring internet hub buses in internet lacking communities.</a:t>
            </a:r>
          </a:p>
          <a:p>
            <a:pPr marL="285750" indent="-285750">
              <a:buFont typeface="Arial" panose="020B0604020202020204" pitchFamily="34" charset="0"/>
              <a:buChar char="•"/>
            </a:pPr>
            <a:r>
              <a:rPr lang="en-US" sz="2600" dirty="0"/>
              <a:t>If technology is an integral part of your instruction, make sure you offer enough time during class for implementation.  When possible, save technology for in classroom instruction and do not require it for at home work.  </a:t>
            </a:r>
          </a:p>
          <a:p>
            <a:pPr marL="285750" indent="-285750">
              <a:buFont typeface="Arial" panose="020B0604020202020204" pitchFamily="34" charset="0"/>
              <a:buChar char="•"/>
            </a:pPr>
            <a:r>
              <a:rPr lang="en-US" sz="2600" dirty="0"/>
              <a:t>Remember, technology alone is a supplement to </a:t>
            </a:r>
            <a:r>
              <a:rPr lang="en-US" sz="2600" i="1" dirty="0"/>
              <a:t>but not a replacement for </a:t>
            </a:r>
            <a:r>
              <a:rPr lang="en-US" sz="2600" dirty="0"/>
              <a:t>high quality instruction provided by a certified teacher.  Do not be discouraged if you must modify plans occasionally to reduce or eliminate technology use.  Focus on your students and how to best meet their needs.  </a:t>
            </a:r>
          </a:p>
        </p:txBody>
      </p:sp>
    </p:spTree>
    <p:extLst>
      <p:ext uri="{BB962C8B-B14F-4D97-AF65-F5344CB8AC3E}">
        <p14:creationId xmlns:p14="http://schemas.microsoft.com/office/powerpoint/2010/main" val="21095004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sp>
      <p:sp>
        <p:nvSpPr>
          <p:cNvPr id="2" name="Title 1">
            <a:extLst>
              <a:ext uri="{FF2B5EF4-FFF2-40B4-BE49-F238E27FC236}">
                <a16:creationId xmlns:a16="http://schemas.microsoft.com/office/drawing/2014/main" id="{A301A01B-9752-3441-B349-47013C4E63A6}"/>
              </a:ext>
            </a:extLst>
          </p:cNvPr>
          <p:cNvSpPr>
            <a:spLocks noGrp="1"/>
          </p:cNvSpPr>
          <p:nvPr>
            <p:ph type="title"/>
          </p:nvPr>
        </p:nvSpPr>
        <p:spPr>
          <a:xfrm>
            <a:off x="1175512" y="444101"/>
            <a:ext cx="9792208" cy="1037858"/>
          </a:xfrm>
        </p:spPr>
        <p:txBody>
          <a:bodyPr>
            <a:normAutofit/>
          </a:bodyPr>
          <a:lstStyle/>
          <a:p>
            <a:pPr algn="ctr"/>
            <a:r>
              <a:rPr lang="en-US" b="1" u="sng" dirty="0"/>
              <a:t>References</a:t>
            </a:r>
          </a:p>
        </p:txBody>
      </p:sp>
      <p:sp>
        <p:nvSpPr>
          <p:cNvPr id="3" name="Content Placeholder 2">
            <a:extLst>
              <a:ext uri="{FF2B5EF4-FFF2-40B4-BE49-F238E27FC236}">
                <a16:creationId xmlns:a16="http://schemas.microsoft.com/office/drawing/2014/main" id="{009FA94E-F8B1-A54E-B901-BE9B92C8BB4E}"/>
              </a:ext>
            </a:extLst>
          </p:cNvPr>
          <p:cNvSpPr>
            <a:spLocks noGrp="1"/>
          </p:cNvSpPr>
          <p:nvPr>
            <p:ph idx="1"/>
          </p:nvPr>
        </p:nvSpPr>
        <p:spPr>
          <a:xfrm>
            <a:off x="651641" y="1481958"/>
            <a:ext cx="10762593" cy="4687613"/>
          </a:xfrm>
        </p:spPr>
        <p:txBody>
          <a:bodyPr>
            <a:normAutofit/>
          </a:bodyPr>
          <a:lstStyle/>
          <a:p>
            <a:pPr>
              <a:lnSpc>
                <a:spcPct val="110000"/>
              </a:lnSpc>
            </a:pPr>
            <a:r>
              <a:rPr lang="en-US" sz="1800" dirty="0"/>
              <a:t>NEW: Digital divide among chief concerns before fall semester. (n.d.). Retrieved July 21, 2020, from </a:t>
            </a:r>
            <a:r>
              <a:rPr lang="en-US" sz="1800" dirty="0">
                <a:hlinkClick r:id="rId2"/>
              </a:rPr>
              <a:t>https://www.statehousereport.com/2020/05/14/new-digital-divide-among-chief-concerns-before-fall-semester/</a:t>
            </a:r>
            <a:endParaRPr lang="en-US" sz="1800" dirty="0"/>
          </a:p>
          <a:p>
            <a:pPr>
              <a:lnSpc>
                <a:spcPct val="110000"/>
              </a:lnSpc>
            </a:pPr>
            <a:r>
              <a:rPr lang="en-US" sz="1800" dirty="0" err="1"/>
              <a:t>Rary</a:t>
            </a:r>
            <a:r>
              <a:rPr lang="en-US" sz="1800" dirty="0"/>
              <a:t>, K. (2020, April 22). Internet access a concern for distance learning in S.C. Retrieved July 21, 2020, from </a:t>
            </a:r>
            <a:r>
              <a:rPr lang="en-US" sz="1800" dirty="0">
                <a:hlinkClick r:id="rId3"/>
              </a:rPr>
              <a:t>https://www.wtoc.com/2020/04/22/internet-access-concern-distance-learning-sc/</a:t>
            </a:r>
            <a:endParaRPr lang="en-US" sz="1800" dirty="0"/>
          </a:p>
          <a:p>
            <a:pPr>
              <a:lnSpc>
                <a:spcPct val="110000"/>
              </a:lnSpc>
            </a:pPr>
            <a:r>
              <a:rPr lang="en-US" sz="1800" dirty="0"/>
              <a:t>Raven, J. (2020, May 22). How the COVID-19 is magnifying South Carolina's 'digital divide'. Retrieved July 21, 2020, from </a:t>
            </a:r>
            <a:r>
              <a:rPr lang="en-US" sz="1800" dirty="0">
                <a:hlinkClick r:id="rId4"/>
              </a:rPr>
              <a:t>https://www.wistv.com/2020/05/21/how-covid-is-magnifying-south-carolinas-digital-divide/</a:t>
            </a:r>
            <a:endParaRPr lang="en-US" sz="1800" dirty="0"/>
          </a:p>
          <a:p>
            <a:r>
              <a:rPr lang="en-US" sz="1800" dirty="0"/>
              <a:t>SC Digital Drive. (n.d.). Retrieved July 21, 2020, from </a:t>
            </a:r>
            <a:r>
              <a:rPr lang="en-US" sz="1800" dirty="0">
                <a:hlinkClick r:id="rId5"/>
              </a:rPr>
              <a:t>https://www.scdigitaldrive.com/</a:t>
            </a:r>
            <a:endParaRPr lang="en-US" sz="1800" dirty="0"/>
          </a:p>
          <a:p>
            <a:r>
              <a:rPr lang="en-US" sz="1800" dirty="0"/>
              <a:t>Wood, A. (2020, May 28). 7 News Special Report: The Digital Divide in South Carolina. Retrieved July 21, 2020, from </a:t>
            </a:r>
            <a:r>
              <a:rPr lang="en-US" sz="1800" dirty="0">
                <a:hlinkClick r:id="rId6"/>
              </a:rPr>
              <a:t>https://www.wspa.com/news/top-stories/7-news-special-report-the-digital-divide-in-south-carolina/</a:t>
            </a:r>
            <a:endParaRPr lang="en-US" sz="1800" dirty="0"/>
          </a:p>
          <a:p>
            <a:pPr marL="0" indent="0">
              <a:buNone/>
            </a:pPr>
            <a:endParaRPr lang="en-US" dirty="0"/>
          </a:p>
        </p:txBody>
      </p:sp>
    </p:spTree>
    <p:extLst>
      <p:ext uri="{BB962C8B-B14F-4D97-AF65-F5344CB8AC3E}">
        <p14:creationId xmlns:p14="http://schemas.microsoft.com/office/powerpoint/2010/main" val="3640362694"/>
      </p:ext>
    </p:extLst>
  </p:cSld>
  <p:clrMapOvr>
    <a:overrideClrMapping bg1="dk1" tx1="lt1" bg2="dk2" tx2="lt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AnalogousFromDarkSeedLeftStep">
      <a:dk1>
        <a:srgbClr val="000000"/>
      </a:dk1>
      <a:lt1>
        <a:srgbClr val="FFFFFF"/>
      </a:lt1>
      <a:dk2>
        <a:srgbClr val="243741"/>
      </a:dk2>
      <a:lt2>
        <a:srgbClr val="E2E8E3"/>
      </a:lt2>
      <a:accent1>
        <a:srgbClr val="E729BF"/>
      </a:accent1>
      <a:accent2>
        <a:srgbClr val="AE17D5"/>
      </a:accent2>
      <a:accent3>
        <a:srgbClr val="7733E8"/>
      </a:accent3>
      <a:accent4>
        <a:srgbClr val="4A50DE"/>
      </a:accent4>
      <a:accent5>
        <a:srgbClr val="2980E7"/>
      </a:accent5>
      <a:accent6>
        <a:srgbClr val="16B3CA"/>
      </a:accent6>
      <a:hlink>
        <a:srgbClr val="5B7BC8"/>
      </a:hlink>
      <a:folHlink>
        <a:srgbClr val="7F7F7F"/>
      </a:folHlink>
    </a:clrScheme>
    <a:fontScheme name="Savon">
      <a:majorFont>
        <a:latin typeface="Sagona Extra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Sagona Book"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docProps/app.xml><?xml version="1.0" encoding="utf-8"?>
<Properties xmlns="http://schemas.openxmlformats.org/officeDocument/2006/extended-properties" xmlns:vt="http://schemas.openxmlformats.org/officeDocument/2006/docPropsVTypes">
  <TotalTime>13</TotalTime>
  <Words>870</Words>
  <Application>Microsoft Macintosh PowerPoint</Application>
  <PresentationFormat>Widescreen</PresentationFormat>
  <Paragraphs>38</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Garamond</vt:lpstr>
      <vt:lpstr>Sagona Book</vt:lpstr>
      <vt:lpstr>Sagona ExtraLight</vt:lpstr>
      <vt:lpstr>SavonVTI</vt:lpstr>
      <vt:lpstr>The Digital Divide in South Carolina Public Schools</vt:lpstr>
      <vt:lpstr>What Covid-19 Closures Exposed</vt:lpstr>
      <vt:lpstr>South Carolina Statistics from May 14, 2020 Statehouse Report:</vt:lpstr>
      <vt:lpstr>Broadband areas of need in SC as identified in  March of 2020</vt:lpstr>
      <vt:lpstr>Best Available Technology in SC as identified in  March of 2020</vt:lpstr>
      <vt:lpstr>Strategies for New Teachers</vt:lpstr>
      <vt:lpstr>Strategies for New Teachers (continued)</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Digital Divide in South Carolina Public Schools</dc:title>
  <dc:creator>Maureen McHugh</dc:creator>
  <cp:lastModifiedBy>Maureen McHugh</cp:lastModifiedBy>
  <cp:revision>3</cp:revision>
  <dcterms:created xsi:type="dcterms:W3CDTF">2020-07-17T17:23:01Z</dcterms:created>
  <dcterms:modified xsi:type="dcterms:W3CDTF">2020-07-21T18:04:41Z</dcterms:modified>
</cp:coreProperties>
</file>