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 id="260" r:id="rId5"/>
    <p:sldId id="262" r:id="rId6"/>
    <p:sldId id="263" r:id="rId7"/>
    <p:sldId id="26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5D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694"/>
  </p:normalViewPr>
  <p:slideViewPr>
    <p:cSldViewPr snapToGrid="0" snapToObjects="1">
      <p:cViewPr varScale="1">
        <p:scale>
          <a:sx n="121" d="100"/>
          <a:sy n="121" d="100"/>
        </p:scale>
        <p:origin x="200"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Frequency of Current Assistive Technologies in the Classroom</c:v>
                </c:pt>
              </c:strCache>
            </c:strRef>
          </c:tx>
          <c:spPr>
            <a:solidFill>
              <a:schemeClr val="accent1"/>
            </a:solidFill>
            <a:ln>
              <a:noFill/>
            </a:ln>
            <a:effectLst/>
          </c:spPr>
          <c:invertIfNegative val="0"/>
          <c:cat>
            <c:strRef>
              <c:f>Sheet1!$A$2:$A$12</c:f>
              <c:strCache>
                <c:ptCount val="11"/>
                <c:pt idx="0">
                  <c:v>Word Processing</c:v>
                </c:pt>
                <c:pt idx="1">
                  <c:v>Concept Mapping</c:v>
                </c:pt>
                <c:pt idx="2">
                  <c:v>Word Prediction</c:v>
                </c:pt>
                <c:pt idx="3">
                  <c:v>Text to Speech</c:v>
                </c:pt>
                <c:pt idx="4">
                  <c:v>Talking Spell Check</c:v>
                </c:pt>
                <c:pt idx="5">
                  <c:v>Reecorded Books</c:v>
                </c:pt>
                <c:pt idx="6">
                  <c:v>Electronic Texts</c:v>
                </c:pt>
                <c:pt idx="7">
                  <c:v>Scan/read systems</c:v>
                </c:pt>
                <c:pt idx="8">
                  <c:v>High Interest/Low Level Books</c:v>
                </c:pt>
                <c:pt idx="9">
                  <c:v>Input Devices</c:v>
                </c:pt>
                <c:pt idx="10">
                  <c:v>Output Devices</c:v>
                </c:pt>
              </c:strCache>
            </c:strRef>
          </c:cat>
          <c:val>
            <c:numRef>
              <c:f>Sheet1!$B$2:$B$12</c:f>
              <c:numCache>
                <c:formatCode>General</c:formatCode>
                <c:ptCount val="11"/>
                <c:pt idx="0">
                  <c:v>7</c:v>
                </c:pt>
                <c:pt idx="1">
                  <c:v>0</c:v>
                </c:pt>
                <c:pt idx="2">
                  <c:v>7</c:v>
                </c:pt>
                <c:pt idx="3">
                  <c:v>7</c:v>
                </c:pt>
                <c:pt idx="4">
                  <c:v>2</c:v>
                </c:pt>
                <c:pt idx="5">
                  <c:v>5</c:v>
                </c:pt>
                <c:pt idx="6">
                  <c:v>5</c:v>
                </c:pt>
                <c:pt idx="7">
                  <c:v>4</c:v>
                </c:pt>
                <c:pt idx="8">
                  <c:v>1</c:v>
                </c:pt>
                <c:pt idx="9">
                  <c:v>5</c:v>
                </c:pt>
                <c:pt idx="10">
                  <c:v>2</c:v>
                </c:pt>
              </c:numCache>
            </c:numRef>
          </c:val>
          <c:extLst>
            <c:ext xmlns:c16="http://schemas.microsoft.com/office/drawing/2014/chart" uri="{C3380CC4-5D6E-409C-BE32-E72D297353CC}">
              <c16:uniqueId val="{00000000-BAED-1244-8322-6BEE10682F79}"/>
            </c:ext>
          </c:extLst>
        </c:ser>
        <c:dLbls>
          <c:showLegendKey val="0"/>
          <c:showVal val="0"/>
          <c:showCatName val="0"/>
          <c:showSerName val="0"/>
          <c:showPercent val="0"/>
          <c:showBubbleSize val="0"/>
        </c:dLbls>
        <c:gapWidth val="219"/>
        <c:overlap val="-27"/>
        <c:axId val="452580160"/>
        <c:axId val="452581792"/>
      </c:barChart>
      <c:catAx>
        <c:axId val="452580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581792"/>
        <c:crosses val="autoZero"/>
        <c:auto val="1"/>
        <c:lblAlgn val="ctr"/>
        <c:lblOffset val="100"/>
        <c:noMultiLvlLbl val="0"/>
      </c:catAx>
      <c:valAx>
        <c:axId val="45258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58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Frequency of Desired Assistive Technologies for the Classroom</c:v>
                </c:pt>
              </c:strCache>
            </c:strRef>
          </c:tx>
          <c:spPr>
            <a:solidFill>
              <a:schemeClr val="accent1"/>
            </a:solidFill>
            <a:ln>
              <a:noFill/>
            </a:ln>
            <a:effectLst/>
          </c:spPr>
          <c:invertIfNegative val="0"/>
          <c:cat>
            <c:strRef>
              <c:f>Sheet1!$A$2:$A$12</c:f>
              <c:strCache>
                <c:ptCount val="11"/>
                <c:pt idx="0">
                  <c:v>Word Processing</c:v>
                </c:pt>
                <c:pt idx="1">
                  <c:v>Concept Mapping</c:v>
                </c:pt>
                <c:pt idx="2">
                  <c:v>Word Prediction</c:v>
                </c:pt>
                <c:pt idx="3">
                  <c:v>Text to Speech</c:v>
                </c:pt>
                <c:pt idx="4">
                  <c:v>Talking Spell Check</c:v>
                </c:pt>
                <c:pt idx="5">
                  <c:v>Reecorded Books</c:v>
                </c:pt>
                <c:pt idx="6">
                  <c:v>Electronic Texts</c:v>
                </c:pt>
                <c:pt idx="7">
                  <c:v>Scan/read systems</c:v>
                </c:pt>
                <c:pt idx="8">
                  <c:v>High Interest/Low Level Books</c:v>
                </c:pt>
                <c:pt idx="9">
                  <c:v>Input Devices</c:v>
                </c:pt>
                <c:pt idx="10">
                  <c:v>Output Devices</c:v>
                </c:pt>
              </c:strCache>
            </c:strRef>
          </c:cat>
          <c:val>
            <c:numRef>
              <c:f>Sheet1!$B$2:$B$12</c:f>
              <c:numCache>
                <c:formatCode>General</c:formatCode>
                <c:ptCount val="11"/>
                <c:pt idx="0">
                  <c:v>0</c:v>
                </c:pt>
                <c:pt idx="1">
                  <c:v>4</c:v>
                </c:pt>
                <c:pt idx="2">
                  <c:v>0</c:v>
                </c:pt>
                <c:pt idx="3">
                  <c:v>0</c:v>
                </c:pt>
                <c:pt idx="4">
                  <c:v>0</c:v>
                </c:pt>
                <c:pt idx="5">
                  <c:v>1</c:v>
                </c:pt>
                <c:pt idx="6">
                  <c:v>0</c:v>
                </c:pt>
                <c:pt idx="7">
                  <c:v>2</c:v>
                </c:pt>
                <c:pt idx="8">
                  <c:v>5</c:v>
                </c:pt>
                <c:pt idx="9">
                  <c:v>2</c:v>
                </c:pt>
                <c:pt idx="10">
                  <c:v>7</c:v>
                </c:pt>
              </c:numCache>
            </c:numRef>
          </c:val>
          <c:extLst>
            <c:ext xmlns:c16="http://schemas.microsoft.com/office/drawing/2014/chart" uri="{C3380CC4-5D6E-409C-BE32-E72D297353CC}">
              <c16:uniqueId val="{00000000-3175-0E45-BF9A-FA8B7869059D}"/>
            </c:ext>
          </c:extLst>
        </c:ser>
        <c:dLbls>
          <c:showLegendKey val="0"/>
          <c:showVal val="0"/>
          <c:showCatName val="0"/>
          <c:showSerName val="0"/>
          <c:showPercent val="0"/>
          <c:showBubbleSize val="0"/>
        </c:dLbls>
        <c:gapWidth val="219"/>
        <c:overlap val="-27"/>
        <c:axId val="515213040"/>
        <c:axId val="515216512"/>
      </c:barChart>
      <c:catAx>
        <c:axId val="51521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216512"/>
        <c:crosses val="autoZero"/>
        <c:auto val="1"/>
        <c:lblAlgn val="ctr"/>
        <c:lblOffset val="100"/>
        <c:noMultiLvlLbl val="0"/>
      </c:catAx>
      <c:valAx>
        <c:axId val="51521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213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8BB7B5-40E0-499C-A4EC-EB0483B73466}" type="doc">
      <dgm:prSet loTypeId="urn:microsoft.com/office/officeart/2005/8/layout/process4" loCatId="process" qsTypeId="urn:microsoft.com/office/officeart/2005/8/quickstyle/simple1" qsCatId="simple" csTypeId="urn:microsoft.com/office/officeart/2005/8/colors/colorful2" csCatId="colorful"/>
      <dgm:spPr/>
      <dgm:t>
        <a:bodyPr/>
        <a:lstStyle/>
        <a:p>
          <a:endParaRPr lang="en-US"/>
        </a:p>
      </dgm:t>
    </dgm:pt>
    <dgm:pt modelId="{0974F3E9-C767-41A6-A528-35D536D454E1}">
      <dgm:prSet/>
      <dgm:spPr/>
      <dgm:t>
        <a:bodyPr/>
        <a:lstStyle/>
        <a:p>
          <a:r>
            <a:rPr lang="en-US"/>
            <a:t>Created one Google Form with 2 questions:</a:t>
          </a:r>
        </a:p>
      </dgm:t>
    </dgm:pt>
    <dgm:pt modelId="{EEBE70D7-B678-4931-81C8-3E3940F8E203}" type="parTrans" cxnId="{29E4AAD3-FB1D-4C7C-8451-FD3E5DC43377}">
      <dgm:prSet/>
      <dgm:spPr/>
      <dgm:t>
        <a:bodyPr/>
        <a:lstStyle/>
        <a:p>
          <a:endParaRPr lang="en-US"/>
        </a:p>
      </dgm:t>
    </dgm:pt>
    <dgm:pt modelId="{968ECE92-1024-4CDA-BF03-94F9E4A3E3EE}" type="sibTrans" cxnId="{29E4AAD3-FB1D-4C7C-8451-FD3E5DC43377}">
      <dgm:prSet/>
      <dgm:spPr/>
      <dgm:t>
        <a:bodyPr/>
        <a:lstStyle/>
        <a:p>
          <a:endParaRPr lang="en-US"/>
        </a:p>
      </dgm:t>
    </dgm:pt>
    <dgm:pt modelId="{0F18166D-CF0C-4BAC-A865-08499E6531E0}">
      <dgm:prSet/>
      <dgm:spPr/>
      <dgm:t>
        <a:bodyPr/>
        <a:lstStyle/>
        <a:p>
          <a:r>
            <a:rPr lang="en-US" dirty="0"/>
            <a:t>Which assistive technologies do you currently have in your classroom?</a:t>
          </a:r>
        </a:p>
      </dgm:t>
    </dgm:pt>
    <dgm:pt modelId="{61BC3816-FFF6-47EB-A556-CF121629E436}" type="parTrans" cxnId="{17FA4A02-5B12-47AA-80E3-33CB50061E49}">
      <dgm:prSet/>
      <dgm:spPr/>
      <dgm:t>
        <a:bodyPr/>
        <a:lstStyle/>
        <a:p>
          <a:endParaRPr lang="en-US"/>
        </a:p>
      </dgm:t>
    </dgm:pt>
    <dgm:pt modelId="{0791CCB8-4E00-42B0-AAB2-5055D7FD79CA}" type="sibTrans" cxnId="{17FA4A02-5B12-47AA-80E3-33CB50061E49}">
      <dgm:prSet/>
      <dgm:spPr/>
      <dgm:t>
        <a:bodyPr/>
        <a:lstStyle/>
        <a:p>
          <a:endParaRPr lang="en-US"/>
        </a:p>
      </dgm:t>
    </dgm:pt>
    <dgm:pt modelId="{2E028E14-F49C-4E18-99E1-CA58C2B6B776}">
      <dgm:prSet/>
      <dgm:spPr/>
      <dgm:t>
        <a:bodyPr/>
        <a:lstStyle/>
        <a:p>
          <a:r>
            <a:rPr lang="en-US"/>
            <a:t>Which assistive technologies would you like to have in your classroom that you do not have currently?  Choose your top 3.</a:t>
          </a:r>
        </a:p>
      </dgm:t>
    </dgm:pt>
    <dgm:pt modelId="{74AF3E50-7178-4A4A-98B0-EFE815D8C9ED}" type="parTrans" cxnId="{8C28AE9F-FD79-4C8C-9936-721669B43D8B}">
      <dgm:prSet/>
      <dgm:spPr/>
      <dgm:t>
        <a:bodyPr/>
        <a:lstStyle/>
        <a:p>
          <a:endParaRPr lang="en-US"/>
        </a:p>
      </dgm:t>
    </dgm:pt>
    <dgm:pt modelId="{9EDD8157-25E4-41D2-9CA4-B1A7FF3478EA}" type="sibTrans" cxnId="{8C28AE9F-FD79-4C8C-9936-721669B43D8B}">
      <dgm:prSet/>
      <dgm:spPr/>
      <dgm:t>
        <a:bodyPr/>
        <a:lstStyle/>
        <a:p>
          <a:endParaRPr lang="en-US"/>
        </a:p>
      </dgm:t>
    </dgm:pt>
    <dgm:pt modelId="{072A803B-227B-48C0-9AD6-EFFAC7D74F90}">
      <dgm:prSet/>
      <dgm:spPr/>
      <dgm:t>
        <a:bodyPr/>
        <a:lstStyle/>
        <a:p>
          <a:r>
            <a:rPr lang="en-US"/>
            <a:t>Answer choices were provided (see next slide)</a:t>
          </a:r>
        </a:p>
      </dgm:t>
    </dgm:pt>
    <dgm:pt modelId="{AACE7B63-64A0-420B-B6CD-7C9A716EAEF3}" type="parTrans" cxnId="{2FCC845F-C41C-48A2-9093-A33B7DB859B9}">
      <dgm:prSet/>
      <dgm:spPr/>
      <dgm:t>
        <a:bodyPr/>
        <a:lstStyle/>
        <a:p>
          <a:endParaRPr lang="en-US"/>
        </a:p>
      </dgm:t>
    </dgm:pt>
    <dgm:pt modelId="{43807651-9C7D-4B55-BF29-E116C1D64205}" type="sibTrans" cxnId="{2FCC845F-C41C-48A2-9093-A33B7DB859B9}">
      <dgm:prSet/>
      <dgm:spPr/>
      <dgm:t>
        <a:bodyPr/>
        <a:lstStyle/>
        <a:p>
          <a:endParaRPr lang="en-US"/>
        </a:p>
      </dgm:t>
    </dgm:pt>
    <dgm:pt modelId="{F31E431F-EDDF-447E-9C82-24C6E50DBEE2}">
      <dgm:prSet/>
      <dgm:spPr/>
      <dgm:t>
        <a:bodyPr/>
        <a:lstStyle/>
        <a:p>
          <a:r>
            <a:rPr lang="en-US"/>
            <a:t>Survey distributed via email and was completed by 7 ESE (Exceptional Student Education) teachers.</a:t>
          </a:r>
        </a:p>
      </dgm:t>
    </dgm:pt>
    <dgm:pt modelId="{8045EFA4-890D-43F1-8F1E-76718BCEED54}" type="parTrans" cxnId="{B63422E7-807D-4197-8C91-5018B33DDEE5}">
      <dgm:prSet/>
      <dgm:spPr/>
      <dgm:t>
        <a:bodyPr/>
        <a:lstStyle/>
        <a:p>
          <a:endParaRPr lang="en-US"/>
        </a:p>
      </dgm:t>
    </dgm:pt>
    <dgm:pt modelId="{38BEF4DE-F08F-488F-9593-FEBEA58DAC58}" type="sibTrans" cxnId="{B63422E7-807D-4197-8C91-5018B33DDEE5}">
      <dgm:prSet/>
      <dgm:spPr/>
      <dgm:t>
        <a:bodyPr/>
        <a:lstStyle/>
        <a:p>
          <a:endParaRPr lang="en-US"/>
        </a:p>
      </dgm:t>
    </dgm:pt>
    <dgm:pt modelId="{FA7884A0-BC6C-394E-8B00-4EB681209365}" type="pres">
      <dgm:prSet presAssocID="{848BB7B5-40E0-499C-A4EC-EB0483B73466}" presName="Name0" presStyleCnt="0">
        <dgm:presLayoutVars>
          <dgm:dir/>
          <dgm:animLvl val="lvl"/>
          <dgm:resizeHandles val="exact"/>
        </dgm:presLayoutVars>
      </dgm:prSet>
      <dgm:spPr/>
    </dgm:pt>
    <dgm:pt modelId="{93EE4732-3C08-4840-BAED-80D2EBC15040}" type="pres">
      <dgm:prSet presAssocID="{F31E431F-EDDF-447E-9C82-24C6E50DBEE2}" presName="boxAndChildren" presStyleCnt="0"/>
      <dgm:spPr/>
    </dgm:pt>
    <dgm:pt modelId="{006F1D71-9979-3D4A-97AA-EAEDFF334487}" type="pres">
      <dgm:prSet presAssocID="{F31E431F-EDDF-447E-9C82-24C6E50DBEE2}" presName="parentTextBox" presStyleLbl="node1" presStyleIdx="0" presStyleCnt="3"/>
      <dgm:spPr/>
    </dgm:pt>
    <dgm:pt modelId="{1EFF5081-CB05-744A-AC2B-2C7A7D84176B}" type="pres">
      <dgm:prSet presAssocID="{43807651-9C7D-4B55-BF29-E116C1D64205}" presName="sp" presStyleCnt="0"/>
      <dgm:spPr/>
    </dgm:pt>
    <dgm:pt modelId="{5878ADC0-EC0F-9945-BB03-D7638B9A9805}" type="pres">
      <dgm:prSet presAssocID="{072A803B-227B-48C0-9AD6-EFFAC7D74F90}" presName="arrowAndChildren" presStyleCnt="0"/>
      <dgm:spPr/>
    </dgm:pt>
    <dgm:pt modelId="{E2530718-1B0A-4948-BD41-EBACAFA232E2}" type="pres">
      <dgm:prSet presAssocID="{072A803B-227B-48C0-9AD6-EFFAC7D74F90}" presName="parentTextArrow" presStyleLbl="node1" presStyleIdx="1" presStyleCnt="3"/>
      <dgm:spPr/>
    </dgm:pt>
    <dgm:pt modelId="{7145E925-5316-8D4B-9B12-3D887DCC636F}" type="pres">
      <dgm:prSet presAssocID="{968ECE92-1024-4CDA-BF03-94F9E4A3E3EE}" presName="sp" presStyleCnt="0"/>
      <dgm:spPr/>
    </dgm:pt>
    <dgm:pt modelId="{990304FD-3A8A-3B4A-B5ED-863C783B6F72}" type="pres">
      <dgm:prSet presAssocID="{0974F3E9-C767-41A6-A528-35D536D454E1}" presName="arrowAndChildren" presStyleCnt="0"/>
      <dgm:spPr/>
    </dgm:pt>
    <dgm:pt modelId="{BA8C9C53-DE6F-F743-AEDE-8C850A9B31B0}" type="pres">
      <dgm:prSet presAssocID="{0974F3E9-C767-41A6-A528-35D536D454E1}" presName="parentTextArrow" presStyleLbl="node1" presStyleIdx="1" presStyleCnt="3"/>
      <dgm:spPr/>
    </dgm:pt>
    <dgm:pt modelId="{3C794C7B-1501-194B-BFEC-DC1B42AC839F}" type="pres">
      <dgm:prSet presAssocID="{0974F3E9-C767-41A6-A528-35D536D454E1}" presName="arrow" presStyleLbl="node1" presStyleIdx="2" presStyleCnt="3"/>
      <dgm:spPr/>
    </dgm:pt>
    <dgm:pt modelId="{DBE75A43-AC87-D443-9BBF-4D25AB08CC70}" type="pres">
      <dgm:prSet presAssocID="{0974F3E9-C767-41A6-A528-35D536D454E1}" presName="descendantArrow" presStyleCnt="0"/>
      <dgm:spPr/>
    </dgm:pt>
    <dgm:pt modelId="{225DA7CC-4D21-9946-B54B-3E735822165F}" type="pres">
      <dgm:prSet presAssocID="{0F18166D-CF0C-4BAC-A865-08499E6531E0}" presName="childTextArrow" presStyleLbl="fgAccFollowNode1" presStyleIdx="0" presStyleCnt="2">
        <dgm:presLayoutVars>
          <dgm:bulletEnabled val="1"/>
        </dgm:presLayoutVars>
      </dgm:prSet>
      <dgm:spPr/>
    </dgm:pt>
    <dgm:pt modelId="{324CA2B4-A3A8-DE42-B2D7-E9C94BC962AF}" type="pres">
      <dgm:prSet presAssocID="{2E028E14-F49C-4E18-99E1-CA58C2B6B776}" presName="childTextArrow" presStyleLbl="fgAccFollowNode1" presStyleIdx="1" presStyleCnt="2">
        <dgm:presLayoutVars>
          <dgm:bulletEnabled val="1"/>
        </dgm:presLayoutVars>
      </dgm:prSet>
      <dgm:spPr/>
    </dgm:pt>
  </dgm:ptLst>
  <dgm:cxnLst>
    <dgm:cxn modelId="{17FA4A02-5B12-47AA-80E3-33CB50061E49}" srcId="{0974F3E9-C767-41A6-A528-35D536D454E1}" destId="{0F18166D-CF0C-4BAC-A865-08499E6531E0}" srcOrd="0" destOrd="0" parTransId="{61BC3816-FFF6-47EB-A556-CF121629E436}" sibTransId="{0791CCB8-4E00-42B0-AAB2-5055D7FD79CA}"/>
    <dgm:cxn modelId="{102E0C0D-9732-2947-A3E8-50AB1A2FCE8D}" type="presOf" srcId="{2E028E14-F49C-4E18-99E1-CA58C2B6B776}" destId="{324CA2B4-A3A8-DE42-B2D7-E9C94BC962AF}" srcOrd="0" destOrd="0" presId="urn:microsoft.com/office/officeart/2005/8/layout/process4"/>
    <dgm:cxn modelId="{43636735-0B86-3449-8D7C-053E919FB176}" type="presOf" srcId="{0974F3E9-C767-41A6-A528-35D536D454E1}" destId="{BA8C9C53-DE6F-F743-AEDE-8C850A9B31B0}" srcOrd="0" destOrd="0" presId="urn:microsoft.com/office/officeart/2005/8/layout/process4"/>
    <dgm:cxn modelId="{2FCC845F-C41C-48A2-9093-A33B7DB859B9}" srcId="{848BB7B5-40E0-499C-A4EC-EB0483B73466}" destId="{072A803B-227B-48C0-9AD6-EFFAC7D74F90}" srcOrd="1" destOrd="0" parTransId="{AACE7B63-64A0-420B-B6CD-7C9A716EAEF3}" sibTransId="{43807651-9C7D-4B55-BF29-E116C1D64205}"/>
    <dgm:cxn modelId="{866E3C8A-B115-AE4A-B8DB-F65FD54CE001}" type="presOf" srcId="{F31E431F-EDDF-447E-9C82-24C6E50DBEE2}" destId="{006F1D71-9979-3D4A-97AA-EAEDFF334487}" srcOrd="0" destOrd="0" presId="urn:microsoft.com/office/officeart/2005/8/layout/process4"/>
    <dgm:cxn modelId="{8C28AE9F-FD79-4C8C-9936-721669B43D8B}" srcId="{0974F3E9-C767-41A6-A528-35D536D454E1}" destId="{2E028E14-F49C-4E18-99E1-CA58C2B6B776}" srcOrd="1" destOrd="0" parTransId="{74AF3E50-7178-4A4A-98B0-EFE815D8C9ED}" sibTransId="{9EDD8157-25E4-41D2-9CA4-B1A7FF3478EA}"/>
    <dgm:cxn modelId="{FF843EAD-337F-7249-8DE2-F4F21C061BAB}" type="presOf" srcId="{848BB7B5-40E0-499C-A4EC-EB0483B73466}" destId="{FA7884A0-BC6C-394E-8B00-4EB681209365}" srcOrd="0" destOrd="0" presId="urn:microsoft.com/office/officeart/2005/8/layout/process4"/>
    <dgm:cxn modelId="{29E4AAD3-FB1D-4C7C-8451-FD3E5DC43377}" srcId="{848BB7B5-40E0-499C-A4EC-EB0483B73466}" destId="{0974F3E9-C767-41A6-A528-35D536D454E1}" srcOrd="0" destOrd="0" parTransId="{EEBE70D7-B678-4931-81C8-3E3940F8E203}" sibTransId="{968ECE92-1024-4CDA-BF03-94F9E4A3E3EE}"/>
    <dgm:cxn modelId="{B63422E7-807D-4197-8C91-5018B33DDEE5}" srcId="{848BB7B5-40E0-499C-A4EC-EB0483B73466}" destId="{F31E431F-EDDF-447E-9C82-24C6E50DBEE2}" srcOrd="2" destOrd="0" parTransId="{8045EFA4-890D-43F1-8F1E-76718BCEED54}" sibTransId="{38BEF4DE-F08F-488F-9593-FEBEA58DAC58}"/>
    <dgm:cxn modelId="{D4E443F1-E4DB-8541-AD83-E6CE2C1779C1}" type="presOf" srcId="{0F18166D-CF0C-4BAC-A865-08499E6531E0}" destId="{225DA7CC-4D21-9946-B54B-3E735822165F}" srcOrd="0" destOrd="0" presId="urn:microsoft.com/office/officeart/2005/8/layout/process4"/>
    <dgm:cxn modelId="{006F13F4-FD38-E441-A0D1-0C5A8CE82A7E}" type="presOf" srcId="{0974F3E9-C767-41A6-A528-35D536D454E1}" destId="{3C794C7B-1501-194B-BFEC-DC1B42AC839F}" srcOrd="1" destOrd="0" presId="urn:microsoft.com/office/officeart/2005/8/layout/process4"/>
    <dgm:cxn modelId="{46884EF7-E7A2-794F-BA30-837486EBB8AA}" type="presOf" srcId="{072A803B-227B-48C0-9AD6-EFFAC7D74F90}" destId="{E2530718-1B0A-4948-BD41-EBACAFA232E2}" srcOrd="0" destOrd="0" presId="urn:microsoft.com/office/officeart/2005/8/layout/process4"/>
    <dgm:cxn modelId="{CB66950A-12DE-1849-A34E-5378D854FDA1}" type="presParOf" srcId="{FA7884A0-BC6C-394E-8B00-4EB681209365}" destId="{93EE4732-3C08-4840-BAED-80D2EBC15040}" srcOrd="0" destOrd="0" presId="urn:microsoft.com/office/officeart/2005/8/layout/process4"/>
    <dgm:cxn modelId="{17C96AA9-0882-7649-A7CB-4A497EADAC5B}" type="presParOf" srcId="{93EE4732-3C08-4840-BAED-80D2EBC15040}" destId="{006F1D71-9979-3D4A-97AA-EAEDFF334487}" srcOrd="0" destOrd="0" presId="urn:microsoft.com/office/officeart/2005/8/layout/process4"/>
    <dgm:cxn modelId="{61BD87D0-A567-224A-B55B-45FA00361BD3}" type="presParOf" srcId="{FA7884A0-BC6C-394E-8B00-4EB681209365}" destId="{1EFF5081-CB05-744A-AC2B-2C7A7D84176B}" srcOrd="1" destOrd="0" presId="urn:microsoft.com/office/officeart/2005/8/layout/process4"/>
    <dgm:cxn modelId="{E1E168A5-4885-054E-B93F-18E10E72D89A}" type="presParOf" srcId="{FA7884A0-BC6C-394E-8B00-4EB681209365}" destId="{5878ADC0-EC0F-9945-BB03-D7638B9A9805}" srcOrd="2" destOrd="0" presId="urn:microsoft.com/office/officeart/2005/8/layout/process4"/>
    <dgm:cxn modelId="{4BEC51AA-9986-0543-A250-38EFF2D28BC4}" type="presParOf" srcId="{5878ADC0-EC0F-9945-BB03-D7638B9A9805}" destId="{E2530718-1B0A-4948-BD41-EBACAFA232E2}" srcOrd="0" destOrd="0" presId="urn:microsoft.com/office/officeart/2005/8/layout/process4"/>
    <dgm:cxn modelId="{F05EA41B-3C44-F048-BDB0-9C0319E7AEA0}" type="presParOf" srcId="{FA7884A0-BC6C-394E-8B00-4EB681209365}" destId="{7145E925-5316-8D4B-9B12-3D887DCC636F}" srcOrd="3" destOrd="0" presId="urn:microsoft.com/office/officeart/2005/8/layout/process4"/>
    <dgm:cxn modelId="{AFE632EB-076F-B24E-94A7-80AE0959FC10}" type="presParOf" srcId="{FA7884A0-BC6C-394E-8B00-4EB681209365}" destId="{990304FD-3A8A-3B4A-B5ED-863C783B6F72}" srcOrd="4" destOrd="0" presId="urn:microsoft.com/office/officeart/2005/8/layout/process4"/>
    <dgm:cxn modelId="{BF643C4A-430A-E844-8154-B6FB3A1CB26A}" type="presParOf" srcId="{990304FD-3A8A-3B4A-B5ED-863C783B6F72}" destId="{BA8C9C53-DE6F-F743-AEDE-8C850A9B31B0}" srcOrd="0" destOrd="0" presId="urn:microsoft.com/office/officeart/2005/8/layout/process4"/>
    <dgm:cxn modelId="{0D2F3BD4-29B9-DF4C-B920-1371BDBF5D4D}" type="presParOf" srcId="{990304FD-3A8A-3B4A-B5ED-863C783B6F72}" destId="{3C794C7B-1501-194B-BFEC-DC1B42AC839F}" srcOrd="1" destOrd="0" presId="urn:microsoft.com/office/officeart/2005/8/layout/process4"/>
    <dgm:cxn modelId="{9E100756-F773-6A40-8B10-9AFC9862A7F9}" type="presParOf" srcId="{990304FD-3A8A-3B4A-B5ED-863C783B6F72}" destId="{DBE75A43-AC87-D443-9BBF-4D25AB08CC70}" srcOrd="2" destOrd="0" presId="urn:microsoft.com/office/officeart/2005/8/layout/process4"/>
    <dgm:cxn modelId="{CA4A9237-FE1D-9747-B422-D13506F875D9}" type="presParOf" srcId="{DBE75A43-AC87-D443-9BBF-4D25AB08CC70}" destId="{225DA7CC-4D21-9946-B54B-3E735822165F}" srcOrd="0" destOrd="0" presId="urn:microsoft.com/office/officeart/2005/8/layout/process4"/>
    <dgm:cxn modelId="{A6D48BF1-1164-6945-A379-524E3921AC95}" type="presParOf" srcId="{DBE75A43-AC87-D443-9BBF-4D25AB08CC70}" destId="{324CA2B4-A3A8-DE42-B2D7-E9C94BC962AF}"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6F1D71-9979-3D4A-97AA-EAEDFF334487}">
      <dsp:nvSpPr>
        <dsp:cNvPr id="0" name=""/>
        <dsp:cNvSpPr/>
      </dsp:nvSpPr>
      <dsp:spPr>
        <a:xfrm>
          <a:off x="0" y="4794485"/>
          <a:ext cx="7993538" cy="157365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en-US" sz="2900" kern="1200"/>
            <a:t>Survey distributed via email and was completed by 7 ESE (Exceptional Student Education) teachers.</a:t>
          </a:r>
        </a:p>
      </dsp:txBody>
      <dsp:txXfrm>
        <a:off x="0" y="4794485"/>
        <a:ext cx="7993538" cy="1573657"/>
      </dsp:txXfrm>
    </dsp:sp>
    <dsp:sp modelId="{E2530718-1B0A-4948-BD41-EBACAFA232E2}">
      <dsp:nvSpPr>
        <dsp:cNvPr id="0" name=""/>
        <dsp:cNvSpPr/>
      </dsp:nvSpPr>
      <dsp:spPr>
        <a:xfrm rot="10800000">
          <a:off x="0" y="2397805"/>
          <a:ext cx="7993538" cy="2420284"/>
        </a:xfrm>
        <a:prstGeom prst="upArrowCallou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en-US" sz="2900" kern="1200"/>
            <a:t>Answer choices were provided (see next slide)</a:t>
          </a:r>
        </a:p>
      </dsp:txBody>
      <dsp:txXfrm rot="10800000">
        <a:off x="0" y="2397805"/>
        <a:ext cx="7993538" cy="1572628"/>
      </dsp:txXfrm>
    </dsp:sp>
    <dsp:sp modelId="{3C794C7B-1501-194B-BFEC-DC1B42AC839F}">
      <dsp:nvSpPr>
        <dsp:cNvPr id="0" name=""/>
        <dsp:cNvSpPr/>
      </dsp:nvSpPr>
      <dsp:spPr>
        <a:xfrm rot="10800000">
          <a:off x="0" y="1125"/>
          <a:ext cx="7993538" cy="2420284"/>
        </a:xfrm>
        <a:prstGeom prst="upArrowCallou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en-US" sz="2900" kern="1200"/>
            <a:t>Created one Google Form with 2 questions:</a:t>
          </a:r>
        </a:p>
      </dsp:txBody>
      <dsp:txXfrm rot="-10800000">
        <a:off x="0" y="1125"/>
        <a:ext cx="7993538" cy="849519"/>
      </dsp:txXfrm>
    </dsp:sp>
    <dsp:sp modelId="{225DA7CC-4D21-9946-B54B-3E735822165F}">
      <dsp:nvSpPr>
        <dsp:cNvPr id="0" name=""/>
        <dsp:cNvSpPr/>
      </dsp:nvSpPr>
      <dsp:spPr>
        <a:xfrm>
          <a:off x="0" y="850645"/>
          <a:ext cx="3996768" cy="723665"/>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Which assistive technologies do you currently have in your classroom?</a:t>
          </a:r>
        </a:p>
      </dsp:txBody>
      <dsp:txXfrm>
        <a:off x="0" y="850645"/>
        <a:ext cx="3996768" cy="723665"/>
      </dsp:txXfrm>
    </dsp:sp>
    <dsp:sp modelId="{324CA2B4-A3A8-DE42-B2D7-E9C94BC962AF}">
      <dsp:nvSpPr>
        <dsp:cNvPr id="0" name=""/>
        <dsp:cNvSpPr/>
      </dsp:nvSpPr>
      <dsp:spPr>
        <a:xfrm>
          <a:off x="3996769" y="850645"/>
          <a:ext cx="3996768" cy="723665"/>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a:t>Which assistive technologies would you like to have in your classroom that you do not have currently?  Choose your top 3.</a:t>
          </a:r>
        </a:p>
      </dsp:txBody>
      <dsp:txXfrm>
        <a:off x="3996769" y="850645"/>
        <a:ext cx="3996768" cy="723665"/>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4BFDA-AF6D-2B40-9083-1506C78C73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B68832-FBDB-C54E-B4E8-CBCC8C35B7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169B52-8F1B-8945-A2AA-4CDF9AAD11DF}"/>
              </a:ext>
            </a:extLst>
          </p:cNvPr>
          <p:cNvSpPr>
            <a:spLocks noGrp="1"/>
          </p:cNvSpPr>
          <p:nvPr>
            <p:ph type="dt" sz="half" idx="10"/>
          </p:nvPr>
        </p:nvSpPr>
        <p:spPr/>
        <p:txBody>
          <a:bodyPr/>
          <a:lstStyle/>
          <a:p>
            <a:fld id="{5F0C4057-A157-5642-860F-4C9B5EC2DD8B}" type="datetimeFigureOut">
              <a:rPr lang="en-US" smtClean="0"/>
              <a:t>7/21/20</a:t>
            </a:fld>
            <a:endParaRPr lang="en-US"/>
          </a:p>
        </p:txBody>
      </p:sp>
      <p:sp>
        <p:nvSpPr>
          <p:cNvPr id="5" name="Footer Placeholder 4">
            <a:extLst>
              <a:ext uri="{FF2B5EF4-FFF2-40B4-BE49-F238E27FC236}">
                <a16:creationId xmlns:a16="http://schemas.microsoft.com/office/drawing/2014/main" id="{0BB4EDDB-7B71-3548-B1FC-1C8F3D0D54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4A0F7-5C4E-FF49-9AC3-158C9785D024}"/>
              </a:ext>
            </a:extLst>
          </p:cNvPr>
          <p:cNvSpPr>
            <a:spLocks noGrp="1"/>
          </p:cNvSpPr>
          <p:nvPr>
            <p:ph type="sldNum" sz="quarter" idx="12"/>
          </p:nvPr>
        </p:nvSpPr>
        <p:spPr/>
        <p:txBody>
          <a:bodyPr/>
          <a:lstStyle/>
          <a:p>
            <a:fld id="{A39D80AA-54AA-334C-8E78-AC0D47A18507}" type="slidenum">
              <a:rPr lang="en-US" smtClean="0"/>
              <a:t>‹#›</a:t>
            </a:fld>
            <a:endParaRPr lang="en-US"/>
          </a:p>
        </p:txBody>
      </p:sp>
    </p:spTree>
    <p:extLst>
      <p:ext uri="{BB962C8B-B14F-4D97-AF65-F5344CB8AC3E}">
        <p14:creationId xmlns:p14="http://schemas.microsoft.com/office/powerpoint/2010/main" val="3121226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23F9-B755-4A49-AFD2-53A828A216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CF7C8B-CE8A-2D44-BF4E-3C3103F01D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A15045-2670-5D4B-8549-24BA92AB2B96}"/>
              </a:ext>
            </a:extLst>
          </p:cNvPr>
          <p:cNvSpPr>
            <a:spLocks noGrp="1"/>
          </p:cNvSpPr>
          <p:nvPr>
            <p:ph type="dt" sz="half" idx="10"/>
          </p:nvPr>
        </p:nvSpPr>
        <p:spPr/>
        <p:txBody>
          <a:bodyPr/>
          <a:lstStyle/>
          <a:p>
            <a:fld id="{5F0C4057-A157-5642-860F-4C9B5EC2DD8B}" type="datetimeFigureOut">
              <a:rPr lang="en-US" smtClean="0"/>
              <a:t>7/21/20</a:t>
            </a:fld>
            <a:endParaRPr lang="en-US"/>
          </a:p>
        </p:txBody>
      </p:sp>
      <p:sp>
        <p:nvSpPr>
          <p:cNvPr id="5" name="Footer Placeholder 4">
            <a:extLst>
              <a:ext uri="{FF2B5EF4-FFF2-40B4-BE49-F238E27FC236}">
                <a16:creationId xmlns:a16="http://schemas.microsoft.com/office/drawing/2014/main" id="{FB9F5567-10D2-3944-97AE-B7EA5C4189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A06E47-3DD5-5C49-AF39-07BA212A84D1}"/>
              </a:ext>
            </a:extLst>
          </p:cNvPr>
          <p:cNvSpPr>
            <a:spLocks noGrp="1"/>
          </p:cNvSpPr>
          <p:nvPr>
            <p:ph type="sldNum" sz="quarter" idx="12"/>
          </p:nvPr>
        </p:nvSpPr>
        <p:spPr/>
        <p:txBody>
          <a:bodyPr/>
          <a:lstStyle/>
          <a:p>
            <a:fld id="{A39D80AA-54AA-334C-8E78-AC0D47A18507}" type="slidenum">
              <a:rPr lang="en-US" smtClean="0"/>
              <a:t>‹#›</a:t>
            </a:fld>
            <a:endParaRPr lang="en-US"/>
          </a:p>
        </p:txBody>
      </p:sp>
    </p:spTree>
    <p:extLst>
      <p:ext uri="{BB962C8B-B14F-4D97-AF65-F5344CB8AC3E}">
        <p14:creationId xmlns:p14="http://schemas.microsoft.com/office/powerpoint/2010/main" val="1750348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8881A-4C2B-0543-97FD-9965E526AB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A43CCB-F60B-EE4E-9C68-B35E0538FE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FF99EA-094D-3643-8C08-3226D3766B85}"/>
              </a:ext>
            </a:extLst>
          </p:cNvPr>
          <p:cNvSpPr>
            <a:spLocks noGrp="1"/>
          </p:cNvSpPr>
          <p:nvPr>
            <p:ph type="dt" sz="half" idx="10"/>
          </p:nvPr>
        </p:nvSpPr>
        <p:spPr/>
        <p:txBody>
          <a:bodyPr/>
          <a:lstStyle/>
          <a:p>
            <a:fld id="{5F0C4057-A157-5642-860F-4C9B5EC2DD8B}" type="datetimeFigureOut">
              <a:rPr lang="en-US" smtClean="0"/>
              <a:t>7/21/20</a:t>
            </a:fld>
            <a:endParaRPr lang="en-US"/>
          </a:p>
        </p:txBody>
      </p:sp>
      <p:sp>
        <p:nvSpPr>
          <p:cNvPr id="5" name="Footer Placeholder 4">
            <a:extLst>
              <a:ext uri="{FF2B5EF4-FFF2-40B4-BE49-F238E27FC236}">
                <a16:creationId xmlns:a16="http://schemas.microsoft.com/office/drawing/2014/main" id="{7783B4B9-09BF-DA4D-9E34-91C1A64F18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FA39F2-A51E-7041-80DD-D0D87C4775BC}"/>
              </a:ext>
            </a:extLst>
          </p:cNvPr>
          <p:cNvSpPr>
            <a:spLocks noGrp="1"/>
          </p:cNvSpPr>
          <p:nvPr>
            <p:ph type="sldNum" sz="quarter" idx="12"/>
          </p:nvPr>
        </p:nvSpPr>
        <p:spPr/>
        <p:txBody>
          <a:bodyPr/>
          <a:lstStyle/>
          <a:p>
            <a:fld id="{A39D80AA-54AA-334C-8E78-AC0D47A18507}" type="slidenum">
              <a:rPr lang="en-US" smtClean="0"/>
              <a:t>‹#›</a:t>
            </a:fld>
            <a:endParaRPr lang="en-US"/>
          </a:p>
        </p:txBody>
      </p:sp>
    </p:spTree>
    <p:extLst>
      <p:ext uri="{BB962C8B-B14F-4D97-AF65-F5344CB8AC3E}">
        <p14:creationId xmlns:p14="http://schemas.microsoft.com/office/powerpoint/2010/main" val="2918201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ADED2-0584-E94E-858A-5580B2EE96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72EFF9-4FD2-D944-B65E-FB40E48447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2F62FF-F7A7-424E-BD1D-1872AD56E4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E19E69C-ADF1-F04C-994E-3AD0A2AFF611}"/>
              </a:ext>
            </a:extLst>
          </p:cNvPr>
          <p:cNvSpPr>
            <a:spLocks noGrp="1"/>
          </p:cNvSpPr>
          <p:nvPr>
            <p:ph type="dt" sz="half" idx="10"/>
          </p:nvPr>
        </p:nvSpPr>
        <p:spPr/>
        <p:txBody>
          <a:bodyPr/>
          <a:lstStyle/>
          <a:p>
            <a:fld id="{5F0C4057-A157-5642-860F-4C9B5EC2DD8B}" type="datetimeFigureOut">
              <a:rPr lang="en-US" smtClean="0"/>
              <a:t>7/21/20</a:t>
            </a:fld>
            <a:endParaRPr lang="en-US"/>
          </a:p>
        </p:txBody>
      </p:sp>
      <p:sp>
        <p:nvSpPr>
          <p:cNvPr id="6" name="Footer Placeholder 5">
            <a:extLst>
              <a:ext uri="{FF2B5EF4-FFF2-40B4-BE49-F238E27FC236}">
                <a16:creationId xmlns:a16="http://schemas.microsoft.com/office/drawing/2014/main" id="{0C036EFF-3B99-A34B-BD0A-C8F70091A8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1990EC-EFB1-474E-9242-A26F03A6A3E8}"/>
              </a:ext>
            </a:extLst>
          </p:cNvPr>
          <p:cNvSpPr>
            <a:spLocks noGrp="1"/>
          </p:cNvSpPr>
          <p:nvPr>
            <p:ph type="sldNum" sz="quarter" idx="12"/>
          </p:nvPr>
        </p:nvSpPr>
        <p:spPr/>
        <p:txBody>
          <a:bodyPr/>
          <a:lstStyle/>
          <a:p>
            <a:fld id="{A39D80AA-54AA-334C-8E78-AC0D47A18507}" type="slidenum">
              <a:rPr lang="en-US" smtClean="0"/>
              <a:t>‹#›</a:t>
            </a:fld>
            <a:endParaRPr lang="en-US"/>
          </a:p>
        </p:txBody>
      </p:sp>
    </p:spTree>
    <p:extLst>
      <p:ext uri="{BB962C8B-B14F-4D97-AF65-F5344CB8AC3E}">
        <p14:creationId xmlns:p14="http://schemas.microsoft.com/office/powerpoint/2010/main" val="2129635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879F8-8F11-6B47-9AEC-A6167EEF75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1170325-6DD5-6E4B-BC44-43F5A2363D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A370B50-318A-0A46-9BFA-BFE790E9535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B319E09-4502-3749-B2F4-BB79A395BC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ED72CE-E720-7143-8300-F397C28912A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4C6080-82D3-BA43-83F6-6D4744EAF893}"/>
              </a:ext>
            </a:extLst>
          </p:cNvPr>
          <p:cNvSpPr>
            <a:spLocks noGrp="1"/>
          </p:cNvSpPr>
          <p:nvPr>
            <p:ph type="dt" sz="half" idx="10"/>
          </p:nvPr>
        </p:nvSpPr>
        <p:spPr/>
        <p:txBody>
          <a:bodyPr/>
          <a:lstStyle/>
          <a:p>
            <a:fld id="{5F0C4057-A157-5642-860F-4C9B5EC2DD8B}" type="datetimeFigureOut">
              <a:rPr lang="en-US" smtClean="0"/>
              <a:t>7/21/20</a:t>
            </a:fld>
            <a:endParaRPr lang="en-US"/>
          </a:p>
        </p:txBody>
      </p:sp>
      <p:sp>
        <p:nvSpPr>
          <p:cNvPr id="8" name="Footer Placeholder 7">
            <a:extLst>
              <a:ext uri="{FF2B5EF4-FFF2-40B4-BE49-F238E27FC236}">
                <a16:creationId xmlns:a16="http://schemas.microsoft.com/office/drawing/2014/main" id="{28043663-222D-5B40-969C-EEA3CB77071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5B4A95-A86D-B64F-8417-634E2B64A8FB}"/>
              </a:ext>
            </a:extLst>
          </p:cNvPr>
          <p:cNvSpPr>
            <a:spLocks noGrp="1"/>
          </p:cNvSpPr>
          <p:nvPr>
            <p:ph type="sldNum" sz="quarter" idx="12"/>
          </p:nvPr>
        </p:nvSpPr>
        <p:spPr/>
        <p:txBody>
          <a:bodyPr/>
          <a:lstStyle/>
          <a:p>
            <a:fld id="{A39D80AA-54AA-334C-8E78-AC0D47A18507}" type="slidenum">
              <a:rPr lang="en-US" smtClean="0"/>
              <a:t>‹#›</a:t>
            </a:fld>
            <a:endParaRPr lang="en-US"/>
          </a:p>
        </p:txBody>
      </p:sp>
    </p:spTree>
    <p:extLst>
      <p:ext uri="{BB962C8B-B14F-4D97-AF65-F5344CB8AC3E}">
        <p14:creationId xmlns:p14="http://schemas.microsoft.com/office/powerpoint/2010/main" val="85211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A14FD-0963-4F47-8066-009B2A6F82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A27A00C-CC93-D249-A11B-1EC785CAA842}"/>
              </a:ext>
            </a:extLst>
          </p:cNvPr>
          <p:cNvSpPr>
            <a:spLocks noGrp="1"/>
          </p:cNvSpPr>
          <p:nvPr>
            <p:ph type="dt" sz="half" idx="10"/>
          </p:nvPr>
        </p:nvSpPr>
        <p:spPr/>
        <p:txBody>
          <a:bodyPr/>
          <a:lstStyle/>
          <a:p>
            <a:fld id="{5F0C4057-A157-5642-860F-4C9B5EC2DD8B}" type="datetimeFigureOut">
              <a:rPr lang="en-US" smtClean="0"/>
              <a:t>7/21/20</a:t>
            </a:fld>
            <a:endParaRPr lang="en-US"/>
          </a:p>
        </p:txBody>
      </p:sp>
      <p:sp>
        <p:nvSpPr>
          <p:cNvPr id="4" name="Footer Placeholder 3">
            <a:extLst>
              <a:ext uri="{FF2B5EF4-FFF2-40B4-BE49-F238E27FC236}">
                <a16:creationId xmlns:a16="http://schemas.microsoft.com/office/drawing/2014/main" id="{3E2CE234-903F-8843-B9A6-85F32A9745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119DEE-1292-CC4D-A024-B165814B879C}"/>
              </a:ext>
            </a:extLst>
          </p:cNvPr>
          <p:cNvSpPr>
            <a:spLocks noGrp="1"/>
          </p:cNvSpPr>
          <p:nvPr>
            <p:ph type="sldNum" sz="quarter" idx="12"/>
          </p:nvPr>
        </p:nvSpPr>
        <p:spPr/>
        <p:txBody>
          <a:bodyPr/>
          <a:lstStyle/>
          <a:p>
            <a:fld id="{A39D80AA-54AA-334C-8E78-AC0D47A18507}" type="slidenum">
              <a:rPr lang="en-US" smtClean="0"/>
              <a:t>‹#›</a:t>
            </a:fld>
            <a:endParaRPr lang="en-US"/>
          </a:p>
        </p:txBody>
      </p:sp>
    </p:spTree>
    <p:extLst>
      <p:ext uri="{BB962C8B-B14F-4D97-AF65-F5344CB8AC3E}">
        <p14:creationId xmlns:p14="http://schemas.microsoft.com/office/powerpoint/2010/main" val="3913569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094529-FCBC-E84F-AF7B-43BF871FDFF6}"/>
              </a:ext>
            </a:extLst>
          </p:cNvPr>
          <p:cNvSpPr>
            <a:spLocks noGrp="1"/>
          </p:cNvSpPr>
          <p:nvPr>
            <p:ph type="dt" sz="half" idx="10"/>
          </p:nvPr>
        </p:nvSpPr>
        <p:spPr/>
        <p:txBody>
          <a:bodyPr/>
          <a:lstStyle/>
          <a:p>
            <a:fld id="{5F0C4057-A157-5642-860F-4C9B5EC2DD8B}" type="datetimeFigureOut">
              <a:rPr lang="en-US" smtClean="0"/>
              <a:t>7/21/20</a:t>
            </a:fld>
            <a:endParaRPr lang="en-US"/>
          </a:p>
        </p:txBody>
      </p:sp>
      <p:sp>
        <p:nvSpPr>
          <p:cNvPr id="3" name="Footer Placeholder 2">
            <a:extLst>
              <a:ext uri="{FF2B5EF4-FFF2-40B4-BE49-F238E27FC236}">
                <a16:creationId xmlns:a16="http://schemas.microsoft.com/office/drawing/2014/main" id="{89A1624D-534A-E343-A245-37DD065B143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0E8DB65-B598-DA47-9A85-8A5B1A608AA3}"/>
              </a:ext>
            </a:extLst>
          </p:cNvPr>
          <p:cNvSpPr>
            <a:spLocks noGrp="1"/>
          </p:cNvSpPr>
          <p:nvPr>
            <p:ph type="sldNum" sz="quarter" idx="12"/>
          </p:nvPr>
        </p:nvSpPr>
        <p:spPr/>
        <p:txBody>
          <a:bodyPr/>
          <a:lstStyle/>
          <a:p>
            <a:fld id="{A39D80AA-54AA-334C-8E78-AC0D47A18507}" type="slidenum">
              <a:rPr lang="en-US" smtClean="0"/>
              <a:t>‹#›</a:t>
            </a:fld>
            <a:endParaRPr lang="en-US"/>
          </a:p>
        </p:txBody>
      </p:sp>
    </p:spTree>
    <p:extLst>
      <p:ext uri="{BB962C8B-B14F-4D97-AF65-F5344CB8AC3E}">
        <p14:creationId xmlns:p14="http://schemas.microsoft.com/office/powerpoint/2010/main" val="3232275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E3717-0DB7-E443-9BDC-3407B1636E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5891E4-F02E-B84C-93DA-6FED063E2B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2843C9-BEB5-A843-9F16-A7780F9DE9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2552B-45F3-AD41-8436-A79B40242017}"/>
              </a:ext>
            </a:extLst>
          </p:cNvPr>
          <p:cNvSpPr>
            <a:spLocks noGrp="1"/>
          </p:cNvSpPr>
          <p:nvPr>
            <p:ph type="dt" sz="half" idx="10"/>
          </p:nvPr>
        </p:nvSpPr>
        <p:spPr/>
        <p:txBody>
          <a:bodyPr/>
          <a:lstStyle/>
          <a:p>
            <a:fld id="{5F0C4057-A157-5642-860F-4C9B5EC2DD8B}" type="datetimeFigureOut">
              <a:rPr lang="en-US" smtClean="0"/>
              <a:t>7/21/20</a:t>
            </a:fld>
            <a:endParaRPr lang="en-US"/>
          </a:p>
        </p:txBody>
      </p:sp>
      <p:sp>
        <p:nvSpPr>
          <p:cNvPr id="6" name="Footer Placeholder 5">
            <a:extLst>
              <a:ext uri="{FF2B5EF4-FFF2-40B4-BE49-F238E27FC236}">
                <a16:creationId xmlns:a16="http://schemas.microsoft.com/office/drawing/2014/main" id="{75AC2CF9-92D8-4746-A34D-BDF4698479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3CCC02-FC74-CB43-823B-30CE34498D90}"/>
              </a:ext>
            </a:extLst>
          </p:cNvPr>
          <p:cNvSpPr>
            <a:spLocks noGrp="1"/>
          </p:cNvSpPr>
          <p:nvPr>
            <p:ph type="sldNum" sz="quarter" idx="12"/>
          </p:nvPr>
        </p:nvSpPr>
        <p:spPr/>
        <p:txBody>
          <a:bodyPr/>
          <a:lstStyle/>
          <a:p>
            <a:fld id="{A39D80AA-54AA-334C-8E78-AC0D47A18507}" type="slidenum">
              <a:rPr lang="en-US" smtClean="0"/>
              <a:t>‹#›</a:t>
            </a:fld>
            <a:endParaRPr lang="en-US"/>
          </a:p>
        </p:txBody>
      </p:sp>
    </p:spTree>
    <p:extLst>
      <p:ext uri="{BB962C8B-B14F-4D97-AF65-F5344CB8AC3E}">
        <p14:creationId xmlns:p14="http://schemas.microsoft.com/office/powerpoint/2010/main" val="1151196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941B1-F1F5-524C-98EF-86062A0947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50EC9CA-DAB5-B142-AAA9-1251B18309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231C0A-46CB-DB4F-A371-68CE238DB1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730E01-CDB0-2A42-8DF3-8218C3E1EBB3}"/>
              </a:ext>
            </a:extLst>
          </p:cNvPr>
          <p:cNvSpPr>
            <a:spLocks noGrp="1"/>
          </p:cNvSpPr>
          <p:nvPr>
            <p:ph type="dt" sz="half" idx="10"/>
          </p:nvPr>
        </p:nvSpPr>
        <p:spPr/>
        <p:txBody>
          <a:bodyPr/>
          <a:lstStyle/>
          <a:p>
            <a:fld id="{5F0C4057-A157-5642-860F-4C9B5EC2DD8B}" type="datetimeFigureOut">
              <a:rPr lang="en-US" smtClean="0"/>
              <a:t>7/21/20</a:t>
            </a:fld>
            <a:endParaRPr lang="en-US"/>
          </a:p>
        </p:txBody>
      </p:sp>
      <p:sp>
        <p:nvSpPr>
          <p:cNvPr id="6" name="Footer Placeholder 5">
            <a:extLst>
              <a:ext uri="{FF2B5EF4-FFF2-40B4-BE49-F238E27FC236}">
                <a16:creationId xmlns:a16="http://schemas.microsoft.com/office/drawing/2014/main" id="{269EDFA9-13A9-A444-8177-D14FC4B7CA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E89D22-3C0D-F749-BD58-3D92D32604DE}"/>
              </a:ext>
            </a:extLst>
          </p:cNvPr>
          <p:cNvSpPr>
            <a:spLocks noGrp="1"/>
          </p:cNvSpPr>
          <p:nvPr>
            <p:ph type="sldNum" sz="quarter" idx="12"/>
          </p:nvPr>
        </p:nvSpPr>
        <p:spPr/>
        <p:txBody>
          <a:bodyPr/>
          <a:lstStyle/>
          <a:p>
            <a:fld id="{A39D80AA-54AA-334C-8E78-AC0D47A18507}" type="slidenum">
              <a:rPr lang="en-US" smtClean="0"/>
              <a:t>‹#›</a:t>
            </a:fld>
            <a:endParaRPr lang="en-US"/>
          </a:p>
        </p:txBody>
      </p:sp>
    </p:spTree>
    <p:extLst>
      <p:ext uri="{BB962C8B-B14F-4D97-AF65-F5344CB8AC3E}">
        <p14:creationId xmlns:p14="http://schemas.microsoft.com/office/powerpoint/2010/main" val="783996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72E8A-1B89-344B-94DE-10712BD2ED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65D27E-478F-604A-8945-14F04CDCF3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E5C727-9644-FA4F-8FBB-177FA3BA9301}"/>
              </a:ext>
            </a:extLst>
          </p:cNvPr>
          <p:cNvSpPr>
            <a:spLocks noGrp="1"/>
          </p:cNvSpPr>
          <p:nvPr>
            <p:ph type="dt" sz="half" idx="10"/>
          </p:nvPr>
        </p:nvSpPr>
        <p:spPr/>
        <p:txBody>
          <a:bodyPr/>
          <a:lstStyle/>
          <a:p>
            <a:fld id="{5F0C4057-A157-5642-860F-4C9B5EC2DD8B}" type="datetimeFigureOut">
              <a:rPr lang="en-US" smtClean="0"/>
              <a:t>7/21/20</a:t>
            </a:fld>
            <a:endParaRPr lang="en-US"/>
          </a:p>
        </p:txBody>
      </p:sp>
      <p:sp>
        <p:nvSpPr>
          <p:cNvPr id="5" name="Footer Placeholder 4">
            <a:extLst>
              <a:ext uri="{FF2B5EF4-FFF2-40B4-BE49-F238E27FC236}">
                <a16:creationId xmlns:a16="http://schemas.microsoft.com/office/drawing/2014/main" id="{2F0BCE7F-260A-3645-988B-490EE19EE8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E44161-615F-0E44-83CE-E90790598B83}"/>
              </a:ext>
            </a:extLst>
          </p:cNvPr>
          <p:cNvSpPr>
            <a:spLocks noGrp="1"/>
          </p:cNvSpPr>
          <p:nvPr>
            <p:ph type="sldNum" sz="quarter" idx="12"/>
          </p:nvPr>
        </p:nvSpPr>
        <p:spPr/>
        <p:txBody>
          <a:bodyPr/>
          <a:lstStyle/>
          <a:p>
            <a:fld id="{A39D80AA-54AA-334C-8E78-AC0D47A18507}" type="slidenum">
              <a:rPr lang="en-US" smtClean="0"/>
              <a:t>‹#›</a:t>
            </a:fld>
            <a:endParaRPr lang="en-US"/>
          </a:p>
        </p:txBody>
      </p:sp>
    </p:spTree>
    <p:extLst>
      <p:ext uri="{BB962C8B-B14F-4D97-AF65-F5344CB8AC3E}">
        <p14:creationId xmlns:p14="http://schemas.microsoft.com/office/powerpoint/2010/main" val="3070104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263DA9-AA91-AF45-92D4-B233E81E0D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FE3C95C-13F2-9B40-A304-3C2609944DF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A215D0-0C34-F145-B31B-EAD8B14410B6}"/>
              </a:ext>
            </a:extLst>
          </p:cNvPr>
          <p:cNvSpPr>
            <a:spLocks noGrp="1"/>
          </p:cNvSpPr>
          <p:nvPr>
            <p:ph type="dt" sz="half" idx="10"/>
          </p:nvPr>
        </p:nvSpPr>
        <p:spPr/>
        <p:txBody>
          <a:bodyPr/>
          <a:lstStyle/>
          <a:p>
            <a:fld id="{5F0C4057-A157-5642-860F-4C9B5EC2DD8B}" type="datetimeFigureOut">
              <a:rPr lang="en-US" smtClean="0"/>
              <a:t>7/21/20</a:t>
            </a:fld>
            <a:endParaRPr lang="en-US"/>
          </a:p>
        </p:txBody>
      </p:sp>
      <p:sp>
        <p:nvSpPr>
          <p:cNvPr id="5" name="Footer Placeholder 4">
            <a:extLst>
              <a:ext uri="{FF2B5EF4-FFF2-40B4-BE49-F238E27FC236}">
                <a16:creationId xmlns:a16="http://schemas.microsoft.com/office/drawing/2014/main" id="{106ED09B-CAB8-8A49-91AE-34B4301DA3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E4DB70-D9DC-4146-9C81-76A4C6DBF1A2}"/>
              </a:ext>
            </a:extLst>
          </p:cNvPr>
          <p:cNvSpPr>
            <a:spLocks noGrp="1"/>
          </p:cNvSpPr>
          <p:nvPr>
            <p:ph type="sldNum" sz="quarter" idx="12"/>
          </p:nvPr>
        </p:nvSpPr>
        <p:spPr/>
        <p:txBody>
          <a:bodyPr/>
          <a:lstStyle/>
          <a:p>
            <a:fld id="{A39D80AA-54AA-334C-8E78-AC0D47A18507}" type="slidenum">
              <a:rPr lang="en-US" smtClean="0"/>
              <a:t>‹#›</a:t>
            </a:fld>
            <a:endParaRPr lang="en-US"/>
          </a:p>
        </p:txBody>
      </p:sp>
    </p:spTree>
    <p:extLst>
      <p:ext uri="{BB962C8B-B14F-4D97-AF65-F5344CB8AC3E}">
        <p14:creationId xmlns:p14="http://schemas.microsoft.com/office/powerpoint/2010/main" val="2764114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322D36-152D-E546-A3BB-D51102FEEB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BFDFD77-72B5-6F40-ABB6-5F034C0E5D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1B86EB-78EF-8D4A-BAB9-D2F0F96470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0C4057-A157-5642-860F-4C9B5EC2DD8B}" type="datetimeFigureOut">
              <a:rPr lang="en-US" smtClean="0"/>
              <a:t>7/21/20</a:t>
            </a:fld>
            <a:endParaRPr lang="en-US"/>
          </a:p>
        </p:txBody>
      </p:sp>
      <p:sp>
        <p:nvSpPr>
          <p:cNvPr id="5" name="Footer Placeholder 4">
            <a:extLst>
              <a:ext uri="{FF2B5EF4-FFF2-40B4-BE49-F238E27FC236}">
                <a16:creationId xmlns:a16="http://schemas.microsoft.com/office/drawing/2014/main" id="{EC3534E0-0BE3-1342-94B3-583F0AF69B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817849-CD2D-6247-9197-0742CDE6A4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9D80AA-54AA-334C-8E78-AC0D47A18507}" type="slidenum">
              <a:rPr lang="en-US" smtClean="0"/>
              <a:t>‹#›</a:t>
            </a:fld>
            <a:endParaRPr lang="en-US"/>
          </a:p>
        </p:txBody>
      </p:sp>
    </p:spTree>
    <p:extLst>
      <p:ext uri="{BB962C8B-B14F-4D97-AF65-F5344CB8AC3E}">
        <p14:creationId xmlns:p14="http://schemas.microsoft.com/office/powerpoint/2010/main" val="3762582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76524C9-6D09-4D21-9B4A-940E8F1B3547}"/>
              </a:ext>
            </a:extLst>
          </p:cNvPr>
          <p:cNvPicPr>
            <a:picLocks noChangeAspect="1"/>
          </p:cNvPicPr>
          <p:nvPr/>
        </p:nvPicPr>
        <p:blipFill rotWithShape="1">
          <a:blip r:embed="rId2"/>
          <a:srcRect t="7122" r="26170" b="1968"/>
          <a:stretch/>
        </p:blipFill>
        <p:spPr>
          <a:xfrm>
            <a:off x="3712673" y="10"/>
            <a:ext cx="8668512" cy="6857990"/>
          </a:xfrm>
          <a:prstGeom prst="rect">
            <a:avLst/>
          </a:prstGeom>
        </p:spPr>
      </p:pic>
      <p:sp>
        <p:nvSpPr>
          <p:cNvPr id="11"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511813-D8AF-154F-B4A4-0FEF72E42925}"/>
              </a:ext>
            </a:extLst>
          </p:cNvPr>
          <p:cNvSpPr>
            <a:spLocks noGrp="1"/>
          </p:cNvSpPr>
          <p:nvPr>
            <p:ph type="ctrTitle"/>
          </p:nvPr>
        </p:nvSpPr>
        <p:spPr>
          <a:xfrm>
            <a:off x="477980" y="1122363"/>
            <a:ext cx="4651067" cy="3204134"/>
          </a:xfrm>
        </p:spPr>
        <p:txBody>
          <a:bodyPr anchor="b">
            <a:normAutofit/>
          </a:bodyPr>
          <a:lstStyle/>
          <a:p>
            <a:pPr algn="l"/>
            <a:r>
              <a:rPr lang="en-US" sz="5400" b="1" dirty="0">
                <a:latin typeface="Avenir Next LT Pro" panose="020B0504020202020204" pitchFamily="34" charset="77"/>
              </a:rPr>
              <a:t>Assistive Technologies</a:t>
            </a:r>
          </a:p>
        </p:txBody>
      </p:sp>
      <p:sp>
        <p:nvSpPr>
          <p:cNvPr id="3" name="Subtitle 2">
            <a:extLst>
              <a:ext uri="{FF2B5EF4-FFF2-40B4-BE49-F238E27FC236}">
                <a16:creationId xmlns:a16="http://schemas.microsoft.com/office/drawing/2014/main" id="{73F6FED4-BDB6-F24D-B3BE-828C3A991AB4}"/>
              </a:ext>
            </a:extLst>
          </p:cNvPr>
          <p:cNvSpPr>
            <a:spLocks noGrp="1"/>
          </p:cNvSpPr>
          <p:nvPr>
            <p:ph type="subTitle" idx="1"/>
          </p:nvPr>
        </p:nvSpPr>
        <p:spPr>
          <a:xfrm>
            <a:off x="477980" y="4872922"/>
            <a:ext cx="4023359" cy="1208141"/>
          </a:xfrm>
        </p:spPr>
        <p:txBody>
          <a:bodyPr>
            <a:normAutofit/>
          </a:bodyPr>
          <a:lstStyle/>
          <a:p>
            <a:pPr algn="l"/>
            <a:r>
              <a:rPr lang="en-US" sz="2000" dirty="0">
                <a:latin typeface="Avenir Next LT Pro" panose="020B0504020202020204" pitchFamily="34" charset="77"/>
              </a:rPr>
              <a:t>ESE Teacher Survey Analysis</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4727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703EE-262C-304F-8273-7DFADA8CD17D}"/>
              </a:ext>
            </a:extLst>
          </p:cNvPr>
          <p:cNvSpPr>
            <a:spLocks noGrp="1"/>
          </p:cNvSpPr>
          <p:nvPr>
            <p:ph type="title"/>
          </p:nvPr>
        </p:nvSpPr>
        <p:spPr>
          <a:xfrm>
            <a:off x="474843" y="519631"/>
            <a:ext cx="2993571" cy="5438730"/>
          </a:xfrm>
        </p:spPr>
        <p:txBody>
          <a:bodyPr>
            <a:normAutofit/>
          </a:bodyPr>
          <a:lstStyle/>
          <a:p>
            <a:r>
              <a:rPr lang="en-US" sz="3200" b="1" dirty="0">
                <a:latin typeface="Avenir Next LT Pro" panose="020B0504020202020204" pitchFamily="34" charset="77"/>
              </a:rPr>
              <a:t>PROCESS</a:t>
            </a:r>
          </a:p>
        </p:txBody>
      </p:sp>
      <p:graphicFrame>
        <p:nvGraphicFramePr>
          <p:cNvPr id="5" name="Content Placeholder 2">
            <a:extLst>
              <a:ext uri="{FF2B5EF4-FFF2-40B4-BE49-F238E27FC236}">
                <a16:creationId xmlns:a16="http://schemas.microsoft.com/office/drawing/2014/main" id="{7D861730-9757-4534-9B04-95F5849BA05E}"/>
              </a:ext>
            </a:extLst>
          </p:cNvPr>
          <p:cNvGraphicFramePr>
            <a:graphicFrameLocks noGrp="1"/>
          </p:cNvGraphicFramePr>
          <p:nvPr>
            <p:ph idx="1"/>
            <p:extLst>
              <p:ext uri="{D42A27DB-BD31-4B8C-83A1-F6EECF244321}">
                <p14:modId xmlns:p14="http://schemas.microsoft.com/office/powerpoint/2010/main" val="3013503933"/>
              </p:ext>
            </p:extLst>
          </p:nvPr>
        </p:nvGraphicFramePr>
        <p:xfrm>
          <a:off x="3363310" y="283779"/>
          <a:ext cx="7993538" cy="63692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9242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8D3A63-EEB3-984C-B020-38A7318517A1}"/>
              </a:ext>
            </a:extLst>
          </p:cNvPr>
          <p:cNvPicPr>
            <a:picLocks noChangeAspect="1"/>
          </p:cNvPicPr>
          <p:nvPr/>
        </p:nvPicPr>
        <p:blipFill>
          <a:blip r:embed="rId2"/>
          <a:stretch>
            <a:fillRect/>
          </a:stretch>
        </p:blipFill>
        <p:spPr>
          <a:xfrm>
            <a:off x="181900" y="285748"/>
            <a:ext cx="5311645" cy="6308174"/>
          </a:xfrm>
          <a:prstGeom prst="rect">
            <a:avLst/>
          </a:prstGeom>
        </p:spPr>
      </p:pic>
      <p:pic>
        <p:nvPicPr>
          <p:cNvPr id="7" name="Picture 6">
            <a:extLst>
              <a:ext uri="{FF2B5EF4-FFF2-40B4-BE49-F238E27FC236}">
                <a16:creationId xmlns:a16="http://schemas.microsoft.com/office/drawing/2014/main" id="{410DE697-9FFC-1B45-B3D5-3F726E187100}"/>
              </a:ext>
            </a:extLst>
          </p:cNvPr>
          <p:cNvPicPr>
            <a:picLocks noChangeAspect="1"/>
          </p:cNvPicPr>
          <p:nvPr/>
        </p:nvPicPr>
        <p:blipFill>
          <a:blip r:embed="rId3"/>
          <a:stretch>
            <a:fillRect/>
          </a:stretch>
        </p:blipFill>
        <p:spPr>
          <a:xfrm>
            <a:off x="5493546" y="1034183"/>
            <a:ext cx="6538162" cy="5443538"/>
          </a:xfrm>
          <a:prstGeom prst="rect">
            <a:avLst/>
          </a:prstGeom>
        </p:spPr>
      </p:pic>
      <p:sp>
        <p:nvSpPr>
          <p:cNvPr id="9" name="TextBox 8">
            <a:extLst>
              <a:ext uri="{FF2B5EF4-FFF2-40B4-BE49-F238E27FC236}">
                <a16:creationId xmlns:a16="http://schemas.microsoft.com/office/drawing/2014/main" id="{02F45580-BD20-F24A-B181-1AC1A667CBE6}"/>
              </a:ext>
            </a:extLst>
          </p:cNvPr>
          <p:cNvSpPr txBox="1"/>
          <p:nvPr/>
        </p:nvSpPr>
        <p:spPr>
          <a:xfrm rot="20294318">
            <a:off x="7973485" y="2486139"/>
            <a:ext cx="3913715" cy="1446550"/>
          </a:xfrm>
          <a:prstGeom prst="rect">
            <a:avLst/>
          </a:prstGeom>
          <a:solidFill>
            <a:srgbClr val="BD5D48">
              <a:alpha val="83922"/>
            </a:srgbClr>
          </a:solidFill>
        </p:spPr>
        <p:txBody>
          <a:bodyPr wrap="square" rtlCol="0">
            <a:spAutoFit/>
          </a:bodyPr>
          <a:lstStyle/>
          <a:p>
            <a:pPr algn="ctr"/>
            <a:r>
              <a:rPr lang="en-US" sz="4400" b="1" dirty="0">
                <a:solidFill>
                  <a:schemeClr val="bg1"/>
                </a:solidFill>
              </a:rPr>
              <a:t>Google Form distributed</a:t>
            </a:r>
          </a:p>
        </p:txBody>
      </p:sp>
    </p:spTree>
    <p:extLst>
      <p:ext uri="{BB962C8B-B14F-4D97-AF65-F5344CB8AC3E}">
        <p14:creationId xmlns:p14="http://schemas.microsoft.com/office/powerpoint/2010/main" val="2594965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E94A0-6E3D-B04D-822A-0623CF53B301}"/>
              </a:ext>
            </a:extLst>
          </p:cNvPr>
          <p:cNvSpPr>
            <a:spLocks noGrp="1"/>
          </p:cNvSpPr>
          <p:nvPr>
            <p:ph type="title"/>
          </p:nvPr>
        </p:nvSpPr>
        <p:spPr/>
        <p:txBody>
          <a:bodyPr>
            <a:normAutofit/>
          </a:bodyPr>
          <a:lstStyle/>
          <a:p>
            <a:pPr algn="ctr"/>
            <a:r>
              <a:rPr lang="en-US" sz="6600" b="1" dirty="0">
                <a:latin typeface="Avenir Next LT Pro" panose="020B0504020202020204" pitchFamily="34" charset="77"/>
              </a:rPr>
              <a:t>DATA</a:t>
            </a:r>
            <a:r>
              <a:rPr lang="en-US" sz="6600" dirty="0">
                <a:latin typeface="Avenir Next LT Pro" panose="020B0504020202020204" pitchFamily="34" charset="77"/>
              </a:rPr>
              <a:t> </a:t>
            </a:r>
            <a:r>
              <a:rPr lang="en-US" sz="6600" b="1" dirty="0">
                <a:latin typeface="Avenir Next LT Pro" panose="020B0504020202020204" pitchFamily="34" charset="77"/>
              </a:rPr>
              <a:t>ANALYSIS</a:t>
            </a:r>
            <a:endParaRPr lang="en-US" sz="6600" dirty="0">
              <a:latin typeface="Avenir Next LT Pro" panose="020B0504020202020204" pitchFamily="34" charset="77"/>
            </a:endParaRPr>
          </a:p>
        </p:txBody>
      </p:sp>
      <p:graphicFrame>
        <p:nvGraphicFramePr>
          <p:cNvPr id="5" name="Content Placeholder 4">
            <a:extLst>
              <a:ext uri="{FF2B5EF4-FFF2-40B4-BE49-F238E27FC236}">
                <a16:creationId xmlns:a16="http://schemas.microsoft.com/office/drawing/2014/main" id="{68070570-68FE-444A-917E-04FE7B4A8803}"/>
              </a:ext>
            </a:extLst>
          </p:cNvPr>
          <p:cNvGraphicFramePr>
            <a:graphicFrameLocks noGrp="1"/>
          </p:cNvGraphicFramePr>
          <p:nvPr>
            <p:ph sz="half" idx="2"/>
          </p:nvPr>
        </p:nvGraphicFramePr>
        <p:xfrm>
          <a:off x="5569118" y="2193486"/>
          <a:ext cx="6255194" cy="4478775"/>
        </p:xfrm>
        <a:graphic>
          <a:graphicData uri="http://schemas.openxmlformats.org/drawingml/2006/chart">
            <c:chart xmlns:c="http://schemas.openxmlformats.org/drawingml/2006/chart" xmlns:r="http://schemas.openxmlformats.org/officeDocument/2006/relationships" r:id="rId2"/>
          </a:graphicData>
        </a:graphic>
      </p:graphicFrame>
      <p:sp>
        <p:nvSpPr>
          <p:cNvPr id="8" name="Content Placeholder 7">
            <a:extLst>
              <a:ext uri="{FF2B5EF4-FFF2-40B4-BE49-F238E27FC236}">
                <a16:creationId xmlns:a16="http://schemas.microsoft.com/office/drawing/2014/main" id="{E31E993D-D83A-A347-A843-8FB57C0CD6DC}"/>
              </a:ext>
            </a:extLst>
          </p:cNvPr>
          <p:cNvSpPr>
            <a:spLocks noGrp="1"/>
          </p:cNvSpPr>
          <p:nvPr>
            <p:ph sz="half" idx="1"/>
          </p:nvPr>
        </p:nvSpPr>
        <p:spPr>
          <a:xfrm>
            <a:off x="252248" y="2078638"/>
            <a:ext cx="5231142" cy="4230721"/>
          </a:xfrm>
        </p:spPr>
        <p:txBody>
          <a:bodyPr>
            <a:normAutofit fontScale="92500"/>
          </a:bodyPr>
          <a:lstStyle/>
          <a:p>
            <a:pPr marL="0" indent="0">
              <a:buNone/>
            </a:pPr>
            <a:r>
              <a:rPr lang="en-US" b="1" dirty="0">
                <a:latin typeface="Avenir Next LT Pro" panose="020B0504020202020204" pitchFamily="34" charset="77"/>
              </a:rPr>
              <a:t>Current Technology Observations:</a:t>
            </a:r>
          </a:p>
          <a:p>
            <a:r>
              <a:rPr lang="en-US" sz="2200" dirty="0">
                <a:latin typeface="Avenir Next LT Pro" panose="020B0504020202020204" pitchFamily="34" charset="77"/>
              </a:rPr>
              <a:t>All teachers reported having word processing, word prediction, and text to speech programs, which makes sense in this 1:1 district as students have laptops with these features built in.</a:t>
            </a:r>
          </a:p>
          <a:p>
            <a:r>
              <a:rPr lang="en-US" sz="2200" dirty="0">
                <a:latin typeface="Avenir Next LT Pro" panose="020B0504020202020204" pitchFamily="34" charset="77"/>
              </a:rPr>
              <a:t>There is an obvious difference in the prevalence of input devices versus output devices</a:t>
            </a:r>
          </a:p>
          <a:p>
            <a:r>
              <a:rPr lang="en-US" sz="2200" dirty="0">
                <a:latin typeface="Avenir Next LT Pro" panose="020B0504020202020204" pitchFamily="34" charset="77"/>
              </a:rPr>
              <a:t>Concept mapping technologies do not appear to be currently present in any classrooms.</a:t>
            </a:r>
          </a:p>
          <a:p>
            <a:pPr marL="0" indent="0">
              <a:buNone/>
            </a:pPr>
            <a:endParaRPr lang="en-US" dirty="0">
              <a:latin typeface="Avenir Next LT Pro" panose="020B0504020202020204" pitchFamily="34" charset="77"/>
            </a:endParaRPr>
          </a:p>
        </p:txBody>
      </p:sp>
    </p:spTree>
    <p:extLst>
      <p:ext uri="{BB962C8B-B14F-4D97-AF65-F5344CB8AC3E}">
        <p14:creationId xmlns:p14="http://schemas.microsoft.com/office/powerpoint/2010/main" val="3845285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493F6-3372-9945-8AB6-6F1FBADE0DD8}"/>
              </a:ext>
            </a:extLst>
          </p:cNvPr>
          <p:cNvSpPr>
            <a:spLocks noGrp="1"/>
          </p:cNvSpPr>
          <p:nvPr>
            <p:ph type="title"/>
          </p:nvPr>
        </p:nvSpPr>
        <p:spPr/>
        <p:txBody>
          <a:bodyPr>
            <a:normAutofit/>
          </a:bodyPr>
          <a:lstStyle/>
          <a:p>
            <a:pPr algn="ctr"/>
            <a:r>
              <a:rPr lang="en-US" sz="6600" b="1" dirty="0">
                <a:latin typeface="Avenir Next LT Pro" panose="020B0504020202020204" pitchFamily="34" charset="77"/>
              </a:rPr>
              <a:t>DATA</a:t>
            </a:r>
            <a:r>
              <a:rPr lang="en-US" sz="6600" dirty="0">
                <a:latin typeface="Avenir Next LT Pro" panose="020B0504020202020204" pitchFamily="34" charset="77"/>
              </a:rPr>
              <a:t> </a:t>
            </a:r>
            <a:r>
              <a:rPr lang="en-US" sz="6600" b="1" dirty="0">
                <a:latin typeface="Avenir Next LT Pro" panose="020B0504020202020204" pitchFamily="34" charset="77"/>
              </a:rPr>
              <a:t>ANALYSIS</a:t>
            </a:r>
            <a:endParaRPr lang="en-US" sz="6600" dirty="0">
              <a:latin typeface="Avenir Next LT Pro" panose="020B0504020202020204" pitchFamily="34" charset="77"/>
            </a:endParaRPr>
          </a:p>
        </p:txBody>
      </p:sp>
      <p:sp>
        <p:nvSpPr>
          <p:cNvPr id="3" name="Content Placeholder 2">
            <a:extLst>
              <a:ext uri="{FF2B5EF4-FFF2-40B4-BE49-F238E27FC236}">
                <a16:creationId xmlns:a16="http://schemas.microsoft.com/office/drawing/2014/main" id="{0DDD23FD-5D09-E24F-B0A1-9D37F75B07AA}"/>
              </a:ext>
            </a:extLst>
          </p:cNvPr>
          <p:cNvSpPr>
            <a:spLocks noGrp="1"/>
          </p:cNvSpPr>
          <p:nvPr>
            <p:ph sz="half" idx="1"/>
          </p:nvPr>
        </p:nvSpPr>
        <p:spPr>
          <a:xfrm>
            <a:off x="342896" y="1914519"/>
            <a:ext cx="5461007" cy="4543431"/>
          </a:xfrm>
        </p:spPr>
        <p:txBody>
          <a:bodyPr>
            <a:normAutofit fontScale="92500" lnSpcReduction="10000"/>
          </a:bodyPr>
          <a:lstStyle/>
          <a:p>
            <a:pPr marL="0" indent="0">
              <a:buNone/>
            </a:pPr>
            <a:r>
              <a:rPr lang="en-US" b="1" dirty="0">
                <a:latin typeface="Avenir Next LT Pro" panose="020B0504020202020204" pitchFamily="34" charset="77"/>
              </a:rPr>
              <a:t>Desired Technology Observations:</a:t>
            </a:r>
          </a:p>
          <a:p>
            <a:r>
              <a:rPr lang="en-US" sz="2400" dirty="0">
                <a:latin typeface="Avenir Next LT Pro" panose="020B0504020202020204" pitchFamily="34" charset="77"/>
              </a:rPr>
              <a:t>Despite some teachers already having output devices, there is a clear desire for more as it was the highest category.</a:t>
            </a:r>
          </a:p>
          <a:p>
            <a:r>
              <a:rPr lang="en-US" sz="2400" dirty="0">
                <a:latin typeface="Avenir Next LT Pro" panose="020B0504020202020204" pitchFamily="34" charset="77"/>
              </a:rPr>
              <a:t>Aside from the three categories all the teachers had, no teacher desires talking spell check or electronic texts (most have some type of access already). </a:t>
            </a:r>
          </a:p>
          <a:p>
            <a:r>
              <a:rPr lang="en-US" sz="2400" dirty="0">
                <a:latin typeface="Avenir Next LT Pro" panose="020B0504020202020204" pitchFamily="34" charset="77"/>
              </a:rPr>
              <a:t>Aside from output devices, most teachers requested more high interest/low level books for their students. </a:t>
            </a:r>
          </a:p>
          <a:p>
            <a:pPr marL="0" indent="0">
              <a:buNone/>
            </a:pPr>
            <a:endParaRPr lang="en-US" dirty="0">
              <a:latin typeface="Avenir Next LT Pro" panose="020B0504020202020204" pitchFamily="34" charset="77"/>
            </a:endParaRPr>
          </a:p>
          <a:p>
            <a:endParaRPr lang="en-US" dirty="0">
              <a:latin typeface="Avenir Next LT Pro" panose="020B0504020202020204" pitchFamily="34" charset="77"/>
            </a:endParaRPr>
          </a:p>
        </p:txBody>
      </p:sp>
      <p:graphicFrame>
        <p:nvGraphicFramePr>
          <p:cNvPr id="5" name="Content Placeholder 4">
            <a:extLst>
              <a:ext uri="{FF2B5EF4-FFF2-40B4-BE49-F238E27FC236}">
                <a16:creationId xmlns:a16="http://schemas.microsoft.com/office/drawing/2014/main" id="{7AAEB1C8-B3F5-A44B-AA3E-F95D18F26317}"/>
              </a:ext>
            </a:extLst>
          </p:cNvPr>
          <p:cNvGraphicFramePr>
            <a:graphicFrameLocks noGrp="1"/>
          </p:cNvGraphicFramePr>
          <p:nvPr>
            <p:ph sz="half" idx="2"/>
          </p:nvPr>
        </p:nvGraphicFramePr>
        <p:xfrm>
          <a:off x="5900738" y="2214569"/>
          <a:ext cx="5900737" cy="4486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24512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76524C9-6D09-4D21-9B4A-940E8F1B3547}"/>
              </a:ext>
            </a:extLst>
          </p:cNvPr>
          <p:cNvPicPr>
            <a:picLocks noChangeAspect="1"/>
          </p:cNvPicPr>
          <p:nvPr/>
        </p:nvPicPr>
        <p:blipFill rotWithShape="1">
          <a:blip r:embed="rId2"/>
          <a:srcRect t="7122" r="26170" b="1968"/>
          <a:stretch/>
        </p:blipFill>
        <p:spPr>
          <a:xfrm>
            <a:off x="3937830" y="10"/>
            <a:ext cx="8668512" cy="6857990"/>
          </a:xfrm>
          <a:prstGeom prst="rect">
            <a:avLst/>
          </a:prstGeom>
        </p:spPr>
      </p:pic>
      <p:sp>
        <p:nvSpPr>
          <p:cNvPr id="11"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511813-D8AF-154F-B4A4-0FEF72E42925}"/>
              </a:ext>
            </a:extLst>
          </p:cNvPr>
          <p:cNvSpPr>
            <a:spLocks noGrp="1"/>
          </p:cNvSpPr>
          <p:nvPr>
            <p:ph type="ctrTitle"/>
          </p:nvPr>
        </p:nvSpPr>
        <p:spPr>
          <a:xfrm>
            <a:off x="363675" y="1085841"/>
            <a:ext cx="6094275" cy="926695"/>
          </a:xfrm>
        </p:spPr>
        <p:txBody>
          <a:bodyPr anchor="b">
            <a:noAutofit/>
          </a:bodyPr>
          <a:lstStyle/>
          <a:p>
            <a:pPr algn="l"/>
            <a:r>
              <a:rPr lang="en-US" sz="6600" b="1" dirty="0">
                <a:latin typeface="Avenir Next LT Pro" panose="020B0504020202020204" pitchFamily="34" charset="77"/>
              </a:rPr>
              <a:t>REFLECTIONS</a:t>
            </a:r>
          </a:p>
        </p:txBody>
      </p:sp>
      <p:sp>
        <p:nvSpPr>
          <p:cNvPr id="3" name="Subtitle 2">
            <a:extLst>
              <a:ext uri="{FF2B5EF4-FFF2-40B4-BE49-F238E27FC236}">
                <a16:creationId xmlns:a16="http://schemas.microsoft.com/office/drawing/2014/main" id="{73F6FED4-BDB6-F24D-B3BE-828C3A991AB4}"/>
              </a:ext>
            </a:extLst>
          </p:cNvPr>
          <p:cNvSpPr>
            <a:spLocks noGrp="1"/>
          </p:cNvSpPr>
          <p:nvPr>
            <p:ph type="subTitle" idx="1"/>
          </p:nvPr>
        </p:nvSpPr>
        <p:spPr>
          <a:xfrm>
            <a:off x="435310" y="2298295"/>
            <a:ext cx="4236703" cy="2500096"/>
          </a:xfrm>
        </p:spPr>
        <p:txBody>
          <a:bodyPr>
            <a:normAutofit/>
          </a:bodyPr>
          <a:lstStyle/>
          <a:p>
            <a:pPr algn="l"/>
            <a:r>
              <a:rPr lang="en-US" sz="2000" dirty="0">
                <a:latin typeface="Avenir Next LT Pro" panose="020B0504020202020204" pitchFamily="34" charset="77"/>
              </a:rPr>
              <a:t>While the 1:1 district environment has led to greater assistive technologies for students, most of these are still limited to writing.  The district ESE teachers still would like more reading programs and also more output devices.</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ubtitle 2">
            <a:extLst>
              <a:ext uri="{FF2B5EF4-FFF2-40B4-BE49-F238E27FC236}">
                <a16:creationId xmlns:a16="http://schemas.microsoft.com/office/drawing/2014/main" id="{9D1E7D1B-1E8B-DF4A-B9C8-24D228E71D28}"/>
              </a:ext>
            </a:extLst>
          </p:cNvPr>
          <p:cNvSpPr txBox="1">
            <a:spLocks/>
          </p:cNvSpPr>
          <p:nvPr/>
        </p:nvSpPr>
        <p:spPr>
          <a:xfrm>
            <a:off x="435310" y="4767048"/>
            <a:ext cx="4236703" cy="250009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dirty="0">
                <a:latin typeface="Avenir Next LT Pro" panose="020B0504020202020204" pitchFamily="34" charset="77"/>
              </a:rPr>
              <a:t>I recommend a future survey specifically asking ESE teachers which software/hardware they are interested in.  As specialists in their field, they will be invaluable in recommending quality programs. </a:t>
            </a:r>
          </a:p>
        </p:txBody>
      </p:sp>
    </p:spTree>
    <p:extLst>
      <p:ext uri="{BB962C8B-B14F-4D97-AF65-F5344CB8AC3E}">
        <p14:creationId xmlns:p14="http://schemas.microsoft.com/office/powerpoint/2010/main" val="4162181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2BE8-89ED-C243-B4ED-D064D3D663F9}"/>
              </a:ext>
            </a:extLst>
          </p:cNvPr>
          <p:cNvSpPr>
            <a:spLocks noGrp="1"/>
          </p:cNvSpPr>
          <p:nvPr>
            <p:ph type="title"/>
          </p:nvPr>
        </p:nvSpPr>
        <p:spPr/>
        <p:txBody>
          <a:bodyPr>
            <a:normAutofit/>
          </a:bodyPr>
          <a:lstStyle/>
          <a:p>
            <a:pPr algn="ctr"/>
            <a:r>
              <a:rPr lang="en-US" sz="6000" b="1" dirty="0">
                <a:latin typeface="Avenir Next LT Pro" panose="020B0504020202020204" pitchFamily="34" charset="77"/>
              </a:rPr>
              <a:t>REFERENCES</a:t>
            </a:r>
          </a:p>
        </p:txBody>
      </p:sp>
      <p:sp>
        <p:nvSpPr>
          <p:cNvPr id="3" name="Content Placeholder 2">
            <a:extLst>
              <a:ext uri="{FF2B5EF4-FFF2-40B4-BE49-F238E27FC236}">
                <a16:creationId xmlns:a16="http://schemas.microsoft.com/office/drawing/2014/main" id="{7F0C42D2-54B1-7D4D-9F37-FD59956FA1B3}"/>
              </a:ext>
            </a:extLst>
          </p:cNvPr>
          <p:cNvSpPr>
            <a:spLocks noGrp="1"/>
          </p:cNvSpPr>
          <p:nvPr>
            <p:ph idx="1"/>
          </p:nvPr>
        </p:nvSpPr>
        <p:spPr/>
        <p:txBody>
          <a:bodyPr/>
          <a:lstStyle/>
          <a:p>
            <a:pPr marL="0" indent="0">
              <a:buNone/>
            </a:pPr>
            <a:r>
              <a:rPr lang="en-US" dirty="0"/>
              <a:t>Lever-Duffy, J., &amp; McDonald, J. B. (2015). </a:t>
            </a:r>
            <a:r>
              <a:rPr lang="en-US" i="1" dirty="0"/>
              <a:t>Teaching and learning with technology</a:t>
            </a:r>
            <a:r>
              <a:rPr lang="en-US" dirty="0"/>
              <a:t>. Boston: Pearson.</a:t>
            </a:r>
          </a:p>
          <a:p>
            <a:pPr marL="0" indent="0">
              <a:buNone/>
            </a:pPr>
            <a:endParaRPr lang="en-US" dirty="0"/>
          </a:p>
        </p:txBody>
      </p:sp>
    </p:spTree>
    <p:extLst>
      <p:ext uri="{BB962C8B-B14F-4D97-AF65-F5344CB8AC3E}">
        <p14:creationId xmlns:p14="http://schemas.microsoft.com/office/powerpoint/2010/main" val="42168165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TotalTime>
  <Words>334</Words>
  <Application>Microsoft Macintosh PowerPoint</Application>
  <PresentationFormat>Widescreen</PresentationFormat>
  <Paragraphs>26</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Avenir Next LT Pro</vt:lpstr>
      <vt:lpstr>Calibri</vt:lpstr>
      <vt:lpstr>Calibri Light</vt:lpstr>
      <vt:lpstr>Office Theme</vt:lpstr>
      <vt:lpstr>Assistive Technologies</vt:lpstr>
      <vt:lpstr>PROCESS</vt:lpstr>
      <vt:lpstr>PowerPoint Presentation</vt:lpstr>
      <vt:lpstr>DATA ANALYSIS</vt:lpstr>
      <vt:lpstr>DATA ANALYSIS</vt:lpstr>
      <vt:lpstr>REFLECTIONS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Assistive Technologies</dc:title>
  <dc:creator>Maureen McHugh</dc:creator>
  <cp:lastModifiedBy>Maureen McHugh</cp:lastModifiedBy>
  <cp:revision>8</cp:revision>
  <dcterms:created xsi:type="dcterms:W3CDTF">2020-07-13T20:21:48Z</dcterms:created>
  <dcterms:modified xsi:type="dcterms:W3CDTF">2020-07-21T17:07:59Z</dcterms:modified>
</cp:coreProperties>
</file>